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y="5143500" cx="9144000"/>
  <p:notesSz cx="6858000" cy="9144000"/>
  <p:embeddedFontLst>
    <p:embeddedFont>
      <p:font typeface="Roboto Mono"/>
      <p:regular r:id="rId51"/>
      <p:bold r:id="rId52"/>
      <p:italic r:id="rId53"/>
      <p:boldItalic r:id="rId5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ono-regular.fntdata"/><Relationship Id="rId50" Type="http://schemas.openxmlformats.org/officeDocument/2006/relationships/slide" Target="slides/slide44.xml"/><Relationship Id="rId53" Type="http://schemas.openxmlformats.org/officeDocument/2006/relationships/font" Target="fonts/RobotoMono-italic.fntdata"/><Relationship Id="rId52" Type="http://schemas.openxmlformats.org/officeDocument/2006/relationships/font" Target="fonts/RobotoMono-bold.fntdata"/><Relationship Id="rId11" Type="http://schemas.openxmlformats.org/officeDocument/2006/relationships/slide" Target="slides/slide5.xml"/><Relationship Id="rId10" Type="http://schemas.openxmlformats.org/officeDocument/2006/relationships/slide" Target="slides/slide4.xml"/><Relationship Id="rId54" Type="http://schemas.openxmlformats.org/officeDocument/2006/relationships/font" Target="fonts/RobotoMono-boldItalic.fntdata"/><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19.png>
</file>

<file path=ppt/media/image2.jpg>
</file>

<file path=ppt/media/image20.png>
</file>

<file path=ppt/media/image21.png>
</file>

<file path=ppt/media/image22.jpg>
</file>

<file path=ppt/media/image23.gif>
</file>

<file path=ppt/media/image2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610de0cb5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610de0cb5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610de0cb57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610de0cb57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610de0cb57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610de0cb57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3610de0cb57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3610de0cb57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610de0cb5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610de0cb5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610de0cb57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610de0cb57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610de0cb57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3610de0cb57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610de0cb57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610de0cb5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3610de0cb5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3610de0cb5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610de0cb5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610de0cb5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3610de0cb5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3610de0cb5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610de0cb5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610de0cb5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610de0cb57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610de0cb57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610de0cb57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610de0cb57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610de0cb57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610de0cb57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610de0cb57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610de0cb57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610de0cb57_0_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610de0cb57_0_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610de0cb57_0_1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610de0cb57_0_1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610de0cb57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610de0cb57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610de0cb57_0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610de0cb57_0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610de0cb57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3610de0cb57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3610de0cb57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3610de0cb57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610de0cb57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610de0cb57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1" name="Shape 271"/>
        <p:cNvGrpSpPr/>
        <p:nvPr/>
      </p:nvGrpSpPr>
      <p:grpSpPr>
        <a:xfrm>
          <a:off x="0" y="0"/>
          <a:ext cx="0" cy="0"/>
          <a:chOff x="0" y="0"/>
          <a:chExt cx="0" cy="0"/>
        </a:xfrm>
      </p:grpSpPr>
      <p:sp>
        <p:nvSpPr>
          <p:cNvPr id="272" name="Google Shape;272;g3610de0cb57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3610de0cb57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610de0cb57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610de0cb57_0_2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3610de0cb57_0_2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3610de0cb57_0_2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610de0cb57_0_2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610de0cb57_0_2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3610de0cb57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3610de0cb57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610de0cb57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610de0cb57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3610de0cb57_0_2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3610de0cb57_0_2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610de0cb57_0_2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3610de0cb57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3610de0cb57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3610de0cb57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3610de0cb57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3610de0cb57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3610de0cb57_0_2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3610de0cb57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610de0cb57_0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610de0cb57_0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610de0cb57_0_2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610de0cb57_0_2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3610de0cb57_0_2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3610de0cb57_0_2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3610de0cb57_0_3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3610de0cb57_0_3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610de0cb5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610de0cb5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610de0cb5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610de0cb5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3610de0cb5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3610de0cb5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610de0cb57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610de0cb57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610de0cb57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610de0cb57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hyperlink" Target="https://www.image-net.org/challenges/LSVRC/2012/" TargetMode="Externa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www.youtube.com/watch?v=V8j1oENVz00" TargetMode="External"/><Relationship Id="rId4" Type="http://schemas.openxmlformats.org/officeDocument/2006/relationships/image" Target="../media/image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www.youtube.com/watch?v=k1LqFg768b8" TargetMode="External"/><Relationship Id="rId4" Type="http://schemas.openxmlformats.org/officeDocument/2006/relationships/image" Target="../media/image2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9.png"/><Relationship Id="rId4"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23.gi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hyperlink" Target="http://www.youtube.com/watch?v=x2GRE-RzmD8" TargetMode="External"/><Relationship Id="rId4" Type="http://schemas.openxmlformats.org/officeDocument/2006/relationships/image" Target="../media/image12.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 Id="rId4" Type="http://schemas.openxmlformats.org/officeDocument/2006/relationships/image" Target="../media/image10.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hyperlink" Target="http://www.youtube.com/watch?v=TpMIssRdhco" TargetMode="External"/><Relationship Id="rId4" Type="http://schemas.openxmlformats.org/officeDocument/2006/relationships/image" Target="../media/image16.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www.youtube.com/watch?v=lOD_EE96jhM" TargetMode="External"/><Relationship Id="rId4" Type="http://schemas.openxmlformats.org/officeDocument/2006/relationships/image" Target="../media/image1.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18.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2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1.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44.xml"/><Relationship Id="rId3" Type="http://schemas.openxmlformats.org/officeDocument/2006/relationships/hyperlink" Target="http://drive.google.com/file/d/1FzUfWuCtm7Vwx899ZBy84qDz__D_cdG8/view" TargetMode="Externa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s" sz="4080"/>
              <a:t>Procesamiento Digital de Imágenes y Visión por Computadora</a:t>
            </a:r>
            <a:endParaRPr sz="3880"/>
          </a:p>
        </p:txBody>
      </p:sp>
      <p:sp>
        <p:nvSpPr>
          <p:cNvPr id="100" name="Google Shape;100;p2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sz="2600"/>
              <a:t>Del Refinamiento a la Interpretación y la Generación</a:t>
            </a:r>
            <a:endParaRPr sz="2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Aprendizaje Jerárquico de Características en CNNs</a:t>
            </a:r>
            <a:endParaRPr/>
          </a:p>
        </p:txBody>
      </p:sp>
      <p:sp>
        <p:nvSpPr>
          <p:cNvPr id="152" name="Google Shape;152;p34"/>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sz="1300">
                <a:solidFill>
                  <a:schemeClr val="dk1"/>
                </a:solidFill>
              </a:rPr>
              <a:t>Las CNNs aprenden automáticamente una jerarquía de características.</a:t>
            </a:r>
            <a:endParaRPr sz="1300">
              <a:solidFill>
                <a:schemeClr val="dk1"/>
              </a:solidFill>
            </a:endParaRPr>
          </a:p>
          <a:p>
            <a:pPr indent="0" lvl="0" marL="0" rtl="0" algn="l">
              <a:spcBef>
                <a:spcPts val="1200"/>
              </a:spcBef>
              <a:spcAft>
                <a:spcPts val="0"/>
              </a:spcAft>
              <a:buClr>
                <a:schemeClr val="dk1"/>
              </a:buClr>
              <a:buSzPts val="1100"/>
              <a:buFont typeface="Arial"/>
              <a:buNone/>
            </a:pPr>
            <a:r>
              <a:rPr lang="es" sz="1300">
                <a:solidFill>
                  <a:schemeClr val="dk1"/>
                </a:solidFill>
              </a:rPr>
              <a:t>Capas iniciales: Características de bajo nivel (bordes, esquinas, texturas).</a:t>
            </a:r>
            <a:endParaRPr sz="1300">
              <a:solidFill>
                <a:schemeClr val="dk1"/>
              </a:solidFill>
            </a:endParaRPr>
          </a:p>
          <a:p>
            <a:pPr indent="0" lvl="0" marL="0" rtl="0" algn="l">
              <a:spcBef>
                <a:spcPts val="1200"/>
              </a:spcBef>
              <a:spcAft>
                <a:spcPts val="1200"/>
              </a:spcAft>
              <a:buNone/>
            </a:pPr>
            <a:r>
              <a:rPr lang="es" sz="1300">
                <a:solidFill>
                  <a:schemeClr val="dk1"/>
                </a:solidFill>
              </a:rPr>
              <a:t>Capas posteriores: Combinan simples para aprender complejas (partes de objetos, objetos completos).</a:t>
            </a:r>
            <a:endParaRPr sz="2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35"/>
          <p:cNvPicPr preferRelativeResize="0"/>
          <p:nvPr/>
        </p:nvPicPr>
        <p:blipFill>
          <a:blip r:embed="rId3">
            <a:alphaModFix/>
          </a:blip>
          <a:stretch>
            <a:fillRect/>
          </a:stretch>
        </p:blipFill>
        <p:spPr>
          <a:xfrm>
            <a:off x="152400" y="549700"/>
            <a:ext cx="8839204" cy="404410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36"/>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SzPts val="1300"/>
              <a:buChar char="●"/>
            </a:pPr>
            <a:r>
              <a:rPr lang="es" sz="1300"/>
              <a:t>Capas iniciales: bordes/texturas</a:t>
            </a:r>
            <a:br>
              <a:rPr lang="es" sz="1300"/>
            </a:br>
            <a:endParaRPr sz="1300"/>
          </a:p>
          <a:p>
            <a:pPr indent="-311150" lvl="0" marL="457200" rtl="0" algn="l">
              <a:spcBef>
                <a:spcPts val="0"/>
              </a:spcBef>
              <a:spcAft>
                <a:spcPts val="0"/>
              </a:spcAft>
              <a:buSzPts val="1300"/>
              <a:buChar char="●"/>
            </a:pPr>
            <a:r>
              <a:rPr lang="es" sz="1300"/>
              <a:t>Capas medias: partes de objetos</a:t>
            </a:r>
            <a:br>
              <a:rPr lang="es" sz="1300"/>
            </a:br>
            <a:endParaRPr sz="1300"/>
          </a:p>
          <a:p>
            <a:pPr indent="-311150" lvl="0" marL="457200" rtl="0" algn="l">
              <a:spcBef>
                <a:spcPts val="0"/>
              </a:spcBef>
              <a:spcAft>
                <a:spcPts val="0"/>
              </a:spcAft>
              <a:buSzPts val="1300"/>
              <a:buChar char="●"/>
            </a:pPr>
            <a:r>
              <a:rPr lang="es" sz="1300"/>
              <a:t>Capas finales: objetos completos</a:t>
            </a:r>
            <a:endParaRPr sz="1300"/>
          </a:p>
          <a:p>
            <a:pPr indent="0" lvl="0" marL="0" rtl="0" algn="l">
              <a:spcBef>
                <a:spcPts val="1200"/>
              </a:spcBef>
              <a:spcAft>
                <a:spcPts val="1200"/>
              </a:spcAft>
              <a:buNone/>
            </a:pPr>
            <a:r>
              <a:t/>
            </a:r>
            <a:endParaRPr sz="13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LeNet-5: La Pionera (1998)</a:t>
            </a:r>
            <a:endParaRPr/>
          </a:p>
        </p:txBody>
      </p:sp>
      <p:sp>
        <p:nvSpPr>
          <p:cNvPr id="168" name="Google Shape;168;p37"/>
          <p:cNvSpPr txBox="1"/>
          <p:nvPr>
            <p:ph idx="1" type="body"/>
          </p:nvPr>
        </p:nvSpPr>
        <p:spPr>
          <a:xfrm>
            <a:off x="311700" y="3031375"/>
            <a:ext cx="8520600" cy="17409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100">
                <a:solidFill>
                  <a:schemeClr val="dk1"/>
                </a:solidFill>
              </a:rPr>
              <a:t>Propósito:</a:t>
            </a:r>
            <a:r>
              <a:rPr lang="es" sz="1100">
                <a:solidFill>
                  <a:schemeClr val="dk1"/>
                </a:solidFill>
              </a:rPr>
              <a:t> Reconocimiento de dígitos manuscritos.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s" sz="1100">
                <a:solidFill>
                  <a:schemeClr val="dk1"/>
                </a:solidFill>
              </a:rPr>
              <a:t>Arquitectura:</a:t>
            </a:r>
            <a:r>
              <a:rPr lang="es" sz="1100">
                <a:solidFill>
                  <a:schemeClr val="dk1"/>
                </a:solidFill>
              </a:rPr>
              <a:t> Convolucionales + Submuestreo (pooling promedio) + Capas FC.</a:t>
            </a:r>
            <a:endParaRPr sz="1100">
              <a:solidFill>
                <a:schemeClr val="dk1"/>
              </a:solidFill>
            </a:endParaRPr>
          </a:p>
          <a:p>
            <a:pPr indent="0" lvl="0" marL="0" rtl="0" algn="l">
              <a:spcBef>
                <a:spcPts val="1200"/>
              </a:spcBef>
              <a:spcAft>
                <a:spcPts val="1200"/>
              </a:spcAft>
              <a:buNone/>
            </a:pPr>
            <a:r>
              <a:rPr b="1" lang="es" sz="1100">
                <a:solidFill>
                  <a:schemeClr val="dk1"/>
                </a:solidFill>
              </a:rPr>
              <a:t>Significado:</a:t>
            </a:r>
            <a:r>
              <a:rPr lang="es" sz="1100">
                <a:solidFill>
                  <a:schemeClr val="dk1"/>
                </a:solidFill>
              </a:rPr>
              <a:t> Primera aplicación exitosa de CNNs, sentó las bases. </a:t>
            </a:r>
            <a:endParaRPr/>
          </a:p>
        </p:txBody>
      </p:sp>
      <p:pic>
        <p:nvPicPr>
          <p:cNvPr id="169" name="Google Shape;169;p37"/>
          <p:cNvPicPr preferRelativeResize="0"/>
          <p:nvPr/>
        </p:nvPicPr>
        <p:blipFill>
          <a:blip r:embed="rId3">
            <a:alphaModFix/>
          </a:blip>
          <a:stretch>
            <a:fillRect/>
          </a:stretch>
        </p:blipFill>
        <p:spPr>
          <a:xfrm>
            <a:off x="1316225" y="1187725"/>
            <a:ext cx="6511548" cy="19453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8"/>
          <p:cNvSpPr txBox="1"/>
          <p:nvPr>
            <p:ph type="title"/>
          </p:nvPr>
        </p:nvSpPr>
        <p:spPr>
          <a:xfrm>
            <a:off x="311700" y="445025"/>
            <a:ext cx="8520600" cy="725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AlexNet: El Punto de Inflexión (ILSVRC 2012)</a:t>
            </a:r>
            <a:endParaRPr/>
          </a:p>
          <a:p>
            <a:pPr indent="0" lvl="0" marL="0" rtl="0" algn="l">
              <a:spcBef>
                <a:spcPts val="0"/>
              </a:spcBef>
              <a:spcAft>
                <a:spcPts val="0"/>
              </a:spcAft>
              <a:buNone/>
            </a:pPr>
            <a:r>
              <a:rPr lang="es" sz="1500" u="sng">
                <a:solidFill>
                  <a:srgbClr val="000E9D"/>
                </a:solidFill>
                <a:highlight>
                  <a:srgbClr val="FFFFFF"/>
                </a:highlight>
                <a:hlinkClick r:id="rId3">
                  <a:extLst>
                    <a:ext uri="{A12FA001-AC4F-418D-AE19-62706E023703}">
                      <ahyp:hlinkClr val="tx"/>
                    </a:ext>
                  </a:extLst>
                </a:hlinkClick>
              </a:rPr>
              <a:t>Large Scale Visual Recognition Challenge 2012</a:t>
            </a:r>
            <a:endParaRPr/>
          </a:p>
        </p:txBody>
      </p:sp>
      <p:sp>
        <p:nvSpPr>
          <p:cNvPr id="175" name="Google Shape;175;p38"/>
          <p:cNvSpPr txBox="1"/>
          <p:nvPr>
            <p:ph idx="1" type="body"/>
          </p:nvPr>
        </p:nvSpPr>
        <p:spPr>
          <a:xfrm>
            <a:off x="311700" y="3782950"/>
            <a:ext cx="8520600" cy="872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100">
                <a:solidFill>
                  <a:schemeClr val="dk1"/>
                </a:solidFill>
              </a:rPr>
              <a:t>Propósito:</a:t>
            </a:r>
            <a:r>
              <a:rPr lang="es" sz="1100">
                <a:solidFill>
                  <a:schemeClr val="dk1"/>
                </a:solidFill>
              </a:rPr>
              <a:t> Ganó ImageNet 2012, clasificando imágenes en 1000 categorías.</a:t>
            </a:r>
            <a:endParaRPr sz="1100">
              <a:solidFill>
                <a:schemeClr val="dk1"/>
              </a:solidFill>
            </a:endParaRPr>
          </a:p>
          <a:p>
            <a:pPr indent="0" lvl="0" marL="0" rtl="0" algn="l">
              <a:spcBef>
                <a:spcPts val="1200"/>
              </a:spcBef>
              <a:spcAft>
                <a:spcPts val="1200"/>
              </a:spcAft>
              <a:buNone/>
            </a:pPr>
            <a:r>
              <a:rPr b="1" lang="es" sz="1100">
                <a:solidFill>
                  <a:schemeClr val="dk1"/>
                </a:solidFill>
              </a:rPr>
              <a:t>Arquitectura:</a:t>
            </a:r>
            <a:r>
              <a:rPr lang="es" sz="1100">
                <a:solidFill>
                  <a:schemeClr val="dk1"/>
                </a:solidFill>
              </a:rPr>
              <a:t> Más profunda y ancha que LeNet (5 convolucionales, 3 FC). </a:t>
            </a:r>
            <a:endParaRPr/>
          </a:p>
        </p:txBody>
      </p:sp>
      <p:pic>
        <p:nvPicPr>
          <p:cNvPr id="176" name="Google Shape;176;p38"/>
          <p:cNvPicPr preferRelativeResize="0"/>
          <p:nvPr/>
        </p:nvPicPr>
        <p:blipFill>
          <a:blip r:embed="rId4">
            <a:alphaModFix/>
          </a:blip>
          <a:stretch>
            <a:fillRect/>
          </a:stretch>
        </p:blipFill>
        <p:spPr>
          <a:xfrm>
            <a:off x="1767463" y="1275688"/>
            <a:ext cx="5609065" cy="2401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AlexNet: Innovaciones Clave</a:t>
            </a:r>
            <a:endParaRPr/>
          </a:p>
        </p:txBody>
      </p:sp>
      <p:sp>
        <p:nvSpPr>
          <p:cNvPr id="182" name="Google Shape;182;p39"/>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Activación ReLU:</a:t>
            </a:r>
            <a:r>
              <a:rPr lang="es" sz="1300">
                <a:solidFill>
                  <a:schemeClr val="dk1"/>
                </a:solidFill>
              </a:rPr>
              <a:t> Entrenamiento más rápido, mitigó gradiente evanescente.</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Dropout:</a:t>
            </a:r>
            <a:r>
              <a:rPr lang="es" sz="1300">
                <a:solidFill>
                  <a:schemeClr val="dk1"/>
                </a:solidFill>
              </a:rPr>
              <a:t> Regularización para prevenir sobreajuste.</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Aumento de Datos:</a:t>
            </a:r>
            <a:r>
              <a:rPr lang="es" sz="1300">
                <a:solidFill>
                  <a:schemeClr val="dk1"/>
                </a:solidFill>
              </a:rPr>
              <a:t> Aumentó tamaño de dataset de entrenamiento.</a:t>
            </a:r>
            <a:endParaRPr sz="1300">
              <a:solidFill>
                <a:schemeClr val="dk1"/>
              </a:solidFill>
            </a:endParaRPr>
          </a:p>
          <a:p>
            <a:pPr indent="0" lvl="0" marL="0" rtl="0" algn="l">
              <a:spcBef>
                <a:spcPts val="1200"/>
              </a:spcBef>
              <a:spcAft>
                <a:spcPts val="1200"/>
              </a:spcAft>
              <a:buNone/>
            </a:pPr>
            <a:r>
              <a:rPr b="1" lang="es" sz="1300">
                <a:solidFill>
                  <a:schemeClr val="dk1"/>
                </a:solidFill>
              </a:rPr>
              <a:t>Múltiples GPUs:</a:t>
            </a:r>
            <a:r>
              <a:rPr lang="es" sz="1300">
                <a:solidFill>
                  <a:schemeClr val="dk1"/>
                </a:solidFill>
              </a:rPr>
              <a:t> Demostró viabilidad de entrenar redes grandes (60M parámetros). </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0"/>
          <p:cNvSpPr txBox="1"/>
          <p:nvPr>
            <p:ph idx="1" type="body"/>
          </p:nvPr>
        </p:nvSpPr>
        <p:spPr>
          <a:xfrm>
            <a:off x="311700" y="863550"/>
            <a:ext cx="8520600" cy="34164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b="1" lang="es" sz="1300">
                <a:solidFill>
                  <a:schemeClr val="dk1"/>
                </a:solidFill>
              </a:rPr>
              <a:t>LeNet (1998):</a:t>
            </a:r>
            <a:r>
              <a:rPr lang="es" sz="1300">
                <a:solidFill>
                  <a:schemeClr val="dk1"/>
                </a:solidFill>
              </a:rPr>
              <a:t> pionera en dígitos manuscritos</a:t>
            </a:r>
            <a:br>
              <a:rPr lang="es"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b="1" lang="es" sz="1300">
                <a:solidFill>
                  <a:schemeClr val="dk1"/>
                </a:solidFill>
              </a:rPr>
              <a:t>AlexNet (2012):</a:t>
            </a:r>
            <a:r>
              <a:rPr lang="es" sz="1300">
                <a:solidFill>
                  <a:schemeClr val="dk1"/>
                </a:solidFill>
              </a:rPr>
              <a:t> ReLU, dropout, GPUs, data augmentation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descr="Las Redes Neuronales Convolucionales son un tipo de red neuronal especialmente diseñada para aprender a analizar de los patrones más complejos de una imagen. ¿Quieres saber cómo funcionan? ¡En el vídeo de hoy te presentaré qué es una red neuronal convolucional!&#10;&#10;🔰 [2ª PARTE]  - https://youtu.be/ysqpl6w6Wzg&#10;&#10;--- ¡MÁS DOTCSV! ----&#10;&#10;📣 NotCSV - ¡Canal Secundario!&#10;https://www.youtube.com/c/notcsv&#10;💸 Patreon : https://www.patreon.com/dotcsv&#10;👓 Facebook : https://www.facebook.com/AI.dotCSV/&#10;👾 Twitch!!! : https://www.twitch.tv/dotcsv&#10;🐥 Twitter : https://twitter.com/dotCSV&#10;📸 Instagram : https://www.instagram.com/dotcsv/&#10;&#10;-- ¡MÁS CIENCIA! ---&#10; &#10;🔬 Este canal forma parte de la red de divulgación de SCENIO. Si quieres conocer otros fantásticos proyectos de divulgación entra aquí:&#10;&#10;http://scenio.es/colaboradores" id="192" name="Google Shape;192;p41" title="👁‍🗨 ¡Redes Neuronales CONVOLUCIONALES! ¿Cómo funcionan?">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0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VGGNet: Profundidad con Simplicidad (ILSVRC 2014)</a:t>
            </a:r>
            <a:endParaRPr/>
          </a:p>
        </p:txBody>
      </p:sp>
      <p:sp>
        <p:nvSpPr>
          <p:cNvPr id="198" name="Google Shape;198;p42"/>
          <p:cNvSpPr txBox="1"/>
          <p:nvPr>
            <p:ph idx="1" type="body"/>
          </p:nvPr>
        </p:nvSpPr>
        <p:spPr>
          <a:xfrm>
            <a:off x="311700" y="1152475"/>
            <a:ext cx="58089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Propósito:</a:t>
            </a:r>
            <a:r>
              <a:rPr lang="es" sz="1300">
                <a:solidFill>
                  <a:schemeClr val="dk1"/>
                </a:solidFill>
              </a:rPr>
              <a:t> Investigar el efecto de la profundidad en la precisión.</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Arquitectura:</a:t>
            </a:r>
            <a:r>
              <a:rPr lang="es" sz="1300">
                <a:solidFill>
                  <a:schemeClr val="dk1"/>
                </a:solidFill>
              </a:rPr>
              <a:t> Exclusivamente kernels 3x3 apilados y max-pooling 2x2.</a:t>
            </a:r>
            <a:endParaRPr sz="1300">
              <a:solidFill>
                <a:schemeClr val="dk1"/>
              </a:solidFill>
            </a:endParaRPr>
          </a:p>
          <a:p>
            <a:pPr indent="0" lvl="0" marL="0" rtl="0" algn="l">
              <a:spcBef>
                <a:spcPts val="1200"/>
              </a:spcBef>
              <a:spcAft>
                <a:spcPts val="1200"/>
              </a:spcAft>
              <a:buNone/>
            </a:pPr>
            <a:r>
              <a:rPr b="1" lang="es" sz="1300">
                <a:solidFill>
                  <a:schemeClr val="dk1"/>
                </a:solidFill>
              </a:rPr>
              <a:t>Significado:</a:t>
            </a:r>
            <a:r>
              <a:rPr lang="es" sz="1300">
                <a:solidFill>
                  <a:schemeClr val="dk1"/>
                </a:solidFill>
              </a:rPr>
              <a:t> Demostró que aumentar la profundidad mejora el rendimiento.</a:t>
            </a:r>
            <a:endParaRPr sz="2000"/>
          </a:p>
        </p:txBody>
      </p:sp>
      <p:pic>
        <p:nvPicPr>
          <p:cNvPr id="199" name="Google Shape;199;p42"/>
          <p:cNvPicPr preferRelativeResize="0"/>
          <p:nvPr/>
        </p:nvPicPr>
        <p:blipFill>
          <a:blip r:embed="rId3">
            <a:alphaModFix/>
          </a:blip>
          <a:stretch>
            <a:fillRect/>
          </a:stretch>
        </p:blipFill>
        <p:spPr>
          <a:xfrm>
            <a:off x="6284725" y="1994613"/>
            <a:ext cx="2718601" cy="173213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ResNet: Profundidad Extrema (ILSVRC 2015)</a:t>
            </a:r>
            <a:endParaRPr/>
          </a:p>
        </p:txBody>
      </p:sp>
      <p:sp>
        <p:nvSpPr>
          <p:cNvPr id="205" name="Google Shape;205;p43"/>
          <p:cNvSpPr txBox="1"/>
          <p:nvPr>
            <p:ph idx="1" type="body"/>
          </p:nvPr>
        </p:nvSpPr>
        <p:spPr>
          <a:xfrm>
            <a:off x="311700" y="1472600"/>
            <a:ext cx="8520600" cy="30963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Propósito:</a:t>
            </a:r>
            <a:r>
              <a:rPr lang="es" sz="1300">
                <a:solidFill>
                  <a:schemeClr val="dk1"/>
                </a:solidFill>
              </a:rPr>
              <a:t> Abordó la degradación (precisión saturada/degradada en redes profundas).</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Innovación:</a:t>
            </a:r>
            <a:r>
              <a:rPr lang="es" sz="1300">
                <a:solidFill>
                  <a:schemeClr val="dk1"/>
                </a:solidFill>
              </a:rPr>
              <a:t> Introdujo "bloques residuales" con "conexiones de salto" (skip connections).</a:t>
            </a:r>
            <a:endParaRPr sz="1300">
              <a:solidFill>
                <a:schemeClr val="dk1"/>
              </a:solidFill>
            </a:endParaRPr>
          </a:p>
          <a:p>
            <a:pPr indent="0" lvl="0" marL="0" rtl="0" algn="l">
              <a:spcBef>
                <a:spcPts val="1200"/>
              </a:spcBef>
              <a:spcAft>
                <a:spcPts val="1200"/>
              </a:spcAft>
              <a:buNone/>
            </a:pPr>
            <a:r>
              <a:rPr b="1" lang="es" sz="1300">
                <a:solidFill>
                  <a:schemeClr val="dk1"/>
                </a:solidFill>
              </a:rPr>
              <a:t>Aprendizaje Residual:</a:t>
            </a:r>
            <a:r>
              <a:rPr lang="es" sz="1300">
                <a:solidFill>
                  <a:schemeClr val="dk1"/>
                </a:solidFill>
              </a:rPr>
              <a:t> Las capas aprenden F(x)=H(x)−x, la salida es H(x)=F(x)+x. </a:t>
            </a:r>
            <a:endParaRPr sz="2000"/>
          </a:p>
        </p:txBody>
      </p:sp>
      <p:pic>
        <p:nvPicPr>
          <p:cNvPr id="206" name="Google Shape;206;p43"/>
          <p:cNvPicPr preferRelativeResize="0"/>
          <p:nvPr/>
        </p:nvPicPr>
        <p:blipFill>
          <a:blip r:embed="rId3">
            <a:alphaModFix/>
          </a:blip>
          <a:stretch>
            <a:fillRect/>
          </a:stretch>
        </p:blipFill>
        <p:spPr>
          <a:xfrm>
            <a:off x="6981300" y="2452275"/>
            <a:ext cx="2098523" cy="11369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pic>
        <p:nvPicPr>
          <p:cNvPr id="105" name="Google Shape;105;p26"/>
          <p:cNvPicPr preferRelativeResize="0"/>
          <p:nvPr/>
        </p:nvPicPr>
        <p:blipFill>
          <a:blip r:embed="rId3">
            <a:alphaModFix/>
          </a:blip>
          <a:stretch>
            <a:fillRect/>
          </a:stretch>
        </p:blipFill>
        <p:spPr>
          <a:xfrm>
            <a:off x="0" y="0"/>
            <a:ext cx="9144003" cy="514349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ResNet: ¿Cómo mitiga el Gradiente Evanescente?</a:t>
            </a:r>
            <a:endParaRPr/>
          </a:p>
        </p:txBody>
      </p:sp>
      <p:sp>
        <p:nvSpPr>
          <p:cNvPr id="212" name="Google Shape;212;p44"/>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sz="1300">
                <a:solidFill>
                  <a:schemeClr val="dk1"/>
                </a:solidFill>
              </a:rPr>
              <a:t>Las conexiones de salto permiten que los gradientes se propaguen más fácilmente a través de muchas capas.</a:t>
            </a:r>
            <a:endParaRPr sz="1300">
              <a:solidFill>
                <a:schemeClr val="dk1"/>
              </a:solidFill>
            </a:endParaRPr>
          </a:p>
          <a:p>
            <a:pPr indent="0" lvl="0" marL="0" rtl="0" algn="l">
              <a:spcBef>
                <a:spcPts val="1200"/>
              </a:spcBef>
              <a:spcAft>
                <a:spcPts val="0"/>
              </a:spcAft>
              <a:buClr>
                <a:schemeClr val="dk1"/>
              </a:buClr>
              <a:buSzPts val="1100"/>
              <a:buFont typeface="Arial"/>
              <a:buNone/>
            </a:pPr>
            <a:r>
              <a:rPr lang="es" sz="1300">
                <a:solidFill>
                  <a:schemeClr val="dk1"/>
                </a:solidFill>
              </a:rPr>
              <a:t>Proporcionan una ruta directa para el flujo del gradiente, evitando atenuación excesiva.</a:t>
            </a:r>
            <a:endParaRPr sz="1300">
              <a:solidFill>
                <a:schemeClr val="dk1"/>
              </a:solidFill>
            </a:endParaRPr>
          </a:p>
          <a:p>
            <a:pPr indent="0" lvl="0" marL="0" rtl="0" algn="l">
              <a:spcBef>
                <a:spcPts val="1200"/>
              </a:spcBef>
              <a:spcAft>
                <a:spcPts val="1200"/>
              </a:spcAft>
              <a:buNone/>
            </a:pPr>
            <a:r>
              <a:rPr b="1" lang="es" sz="1300">
                <a:solidFill>
                  <a:schemeClr val="dk1"/>
                </a:solidFill>
              </a:rPr>
              <a:t>Diseño "Bottleneck":</a:t>
            </a:r>
            <a:r>
              <a:rPr lang="es" sz="1300">
                <a:solidFill>
                  <a:schemeClr val="dk1"/>
                </a:solidFill>
              </a:rPr>
              <a:t> En ResNets profundas, secuencia 1x1, 3x3, 1x1 para eficiencia computacional.</a:t>
            </a:r>
            <a:endParaRPr sz="20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pic>
        <p:nvPicPr>
          <p:cNvPr descr="ResNet's are some of the most popular computer vision models. In this video, I explain why they exist, what they are, and how to use them." id="217" name="Google Shape;217;p45" title="The ResNet Explained">
            <a:hlinkClick r:id="rId3"/>
          </p:cNvPr>
          <p:cNvPicPr preferRelativeResize="0"/>
          <p:nvPr/>
        </p:nvPicPr>
        <p:blipFill>
          <a:blip r:embed="rId4">
            <a:alphaModFix/>
          </a:blip>
          <a:stretch>
            <a:fillRect/>
          </a:stretch>
        </p:blipFill>
        <p:spPr>
          <a:xfrm>
            <a:off x="0" y="5"/>
            <a:ext cx="9144000" cy="51434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7"/>
                                        </p:tgtEl>
                                        <p:attrNameLst>
                                          <p:attrName>style.visibility</p:attrName>
                                        </p:attrNameLst>
                                      </p:cBhvr>
                                      <p:to>
                                        <p:strVal val="visible"/>
                                      </p:to>
                                    </p:set>
                                    <p:animEffect filter="fade" transition="in">
                                      <p:cBhvr>
                                        <p:cTn dur="1000"/>
                                        <p:tgtEl>
                                          <p:spTgt spid="21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46"/>
          <p:cNvSpPr txBox="1"/>
          <p:nvPr>
            <p:ph idx="1" type="body"/>
          </p:nvPr>
        </p:nvSpPr>
        <p:spPr>
          <a:xfrm>
            <a:off x="311700" y="863550"/>
            <a:ext cx="8520600" cy="3416400"/>
          </a:xfrm>
          <a:prstGeom prst="rect">
            <a:avLst/>
          </a:prstGeom>
        </p:spPr>
        <p:txBody>
          <a:bodyPr anchorCtr="0" anchor="ctr" bIns="91425" lIns="91425" spcFirstLastPara="1" rIns="91425" wrap="square" tIns="91425">
            <a:normAutofit/>
          </a:bodyPr>
          <a:lstStyle/>
          <a:p>
            <a:pPr indent="-311150" lvl="0" marL="457200" rtl="0" algn="l">
              <a:spcBef>
                <a:spcPts val="0"/>
              </a:spcBef>
              <a:spcAft>
                <a:spcPts val="0"/>
              </a:spcAft>
              <a:buClr>
                <a:schemeClr val="dk1"/>
              </a:buClr>
              <a:buSzPts val="1300"/>
              <a:buChar char="●"/>
            </a:pPr>
            <a:r>
              <a:rPr b="1" lang="es" sz="1300">
                <a:solidFill>
                  <a:schemeClr val="dk1"/>
                </a:solidFill>
              </a:rPr>
              <a:t>VGG (2014):</a:t>
            </a:r>
            <a:r>
              <a:rPr lang="es" sz="1300">
                <a:solidFill>
                  <a:schemeClr val="dk1"/>
                </a:solidFill>
              </a:rPr>
              <a:t> profundidad con 3×3 simples</a:t>
            </a:r>
            <a:br>
              <a:rPr lang="es" sz="1300">
                <a:solidFill>
                  <a:schemeClr val="dk1"/>
                </a:solidFill>
              </a:rPr>
            </a:br>
            <a:endParaRPr sz="1300">
              <a:solidFill>
                <a:schemeClr val="dk1"/>
              </a:solidFill>
            </a:endParaRPr>
          </a:p>
          <a:p>
            <a:pPr indent="-311150" lvl="0" marL="457200" rtl="0" algn="l">
              <a:spcBef>
                <a:spcPts val="0"/>
              </a:spcBef>
              <a:spcAft>
                <a:spcPts val="0"/>
              </a:spcAft>
              <a:buClr>
                <a:schemeClr val="dk1"/>
              </a:buClr>
              <a:buSzPts val="1300"/>
              <a:buChar char="●"/>
            </a:pPr>
            <a:r>
              <a:rPr b="1" lang="es" sz="1300">
                <a:solidFill>
                  <a:schemeClr val="dk1"/>
                </a:solidFill>
              </a:rPr>
              <a:t>ResNet (2015):</a:t>
            </a:r>
            <a:r>
              <a:rPr lang="es" sz="1300">
                <a:solidFill>
                  <a:schemeClr val="dk1"/>
                </a:solidFill>
              </a:rPr>
              <a:t> skip connections y bloques bottleneck</a:t>
            </a:r>
            <a:endParaRPr sz="20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pic>
        <p:nvPicPr>
          <p:cNvPr id="227" name="Google Shape;227;p47"/>
          <p:cNvPicPr preferRelativeResize="0"/>
          <p:nvPr/>
        </p:nvPicPr>
        <p:blipFill>
          <a:blip r:embed="rId3">
            <a:alphaModFix/>
          </a:blip>
          <a:stretch>
            <a:fillRect/>
          </a:stretch>
        </p:blipFill>
        <p:spPr>
          <a:xfrm>
            <a:off x="942975" y="152400"/>
            <a:ext cx="7258049"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La Importancia del Preentrenamiento y Grandes Datasets</a:t>
            </a:r>
            <a:endParaRPr/>
          </a:p>
        </p:txBody>
      </p:sp>
      <p:sp>
        <p:nvSpPr>
          <p:cNvPr id="233" name="Google Shape;233;p48"/>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sz="1400">
                <a:solidFill>
                  <a:schemeClr val="dk1"/>
                </a:solidFill>
              </a:rPr>
              <a:t>Modelos modernos (AlexNet, CLIP, Hugging Face Hub) dependen del preentrenamiento en conjuntos de datos a gran escala.</a:t>
            </a:r>
            <a:endParaRPr sz="1400">
              <a:solidFill>
                <a:schemeClr val="dk1"/>
              </a:solidFill>
            </a:endParaRPr>
          </a:p>
          <a:p>
            <a:pPr indent="0" lvl="0" marL="0" rtl="0" algn="l">
              <a:spcBef>
                <a:spcPts val="1200"/>
              </a:spcBef>
              <a:spcAft>
                <a:spcPts val="1200"/>
              </a:spcAft>
              <a:buNone/>
            </a:pPr>
            <a:r>
              <a:rPr lang="es" sz="1400">
                <a:solidFill>
                  <a:schemeClr val="dk1"/>
                </a:solidFill>
              </a:rPr>
              <a:t>El aprendizaje por transferencia es una consecuencia directa y poderosa de esto. </a:t>
            </a:r>
            <a:endParaRPr sz="1400">
              <a:solidFill>
                <a:schemeClr val="dk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p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Introducción a la IA Generativa y Multimodal</a:t>
            </a:r>
            <a:endParaRPr/>
          </a:p>
        </p:txBody>
      </p:sp>
      <p:sp>
        <p:nvSpPr>
          <p:cNvPr id="239" name="Google Shape;239;p49"/>
          <p:cNvSpPr txBox="1"/>
          <p:nvPr>
            <p:ph idx="1" type="body"/>
          </p:nvPr>
        </p:nvSpPr>
        <p:spPr>
          <a:xfrm>
            <a:off x="311700" y="1117250"/>
            <a:ext cx="8520600" cy="1454400"/>
          </a:xfrm>
          <a:prstGeom prst="rect">
            <a:avLst/>
          </a:prstGeom>
        </p:spPr>
        <p:txBody>
          <a:bodyPr anchorCtr="0" anchor="ctr" bIns="91425" lIns="91425" spcFirstLastPara="1" rIns="91425" wrap="square" tIns="91425">
            <a:normAutofit/>
          </a:bodyPr>
          <a:lstStyle/>
          <a:p>
            <a:pPr indent="0" lvl="0" marL="0" rtl="0" algn="l">
              <a:spcBef>
                <a:spcPts val="0"/>
              </a:spcBef>
              <a:spcAft>
                <a:spcPts val="1200"/>
              </a:spcAft>
              <a:buNone/>
            </a:pPr>
            <a:r>
              <a:rPr lang="es" sz="1300">
                <a:solidFill>
                  <a:schemeClr val="dk1"/>
                </a:solidFill>
              </a:rPr>
              <a:t>Cambio de tareas discriminativas (clasificación) a generativas (creación) y multimodales (visión + lenguaje). </a:t>
            </a:r>
            <a:endParaRPr sz="1300">
              <a:solidFill>
                <a:schemeClr val="dk1"/>
              </a:solidFill>
            </a:endParaRPr>
          </a:p>
        </p:txBody>
      </p:sp>
      <p:pic>
        <p:nvPicPr>
          <p:cNvPr id="240" name="Google Shape;240;p49"/>
          <p:cNvPicPr preferRelativeResize="0"/>
          <p:nvPr/>
        </p:nvPicPr>
        <p:blipFill>
          <a:blip r:embed="rId3">
            <a:alphaModFix/>
          </a:blip>
          <a:stretch>
            <a:fillRect/>
          </a:stretch>
        </p:blipFill>
        <p:spPr>
          <a:xfrm>
            <a:off x="863625" y="2671175"/>
            <a:ext cx="3460175" cy="1730099"/>
          </a:xfrm>
          <a:prstGeom prst="rect">
            <a:avLst/>
          </a:prstGeom>
          <a:noFill/>
          <a:ln>
            <a:noFill/>
          </a:ln>
        </p:spPr>
      </p:pic>
      <p:pic>
        <p:nvPicPr>
          <p:cNvPr id="241" name="Google Shape;241;p49"/>
          <p:cNvPicPr preferRelativeResize="0"/>
          <p:nvPr/>
        </p:nvPicPr>
        <p:blipFill>
          <a:blip r:embed="rId4">
            <a:alphaModFix/>
          </a:blip>
          <a:stretch>
            <a:fillRect/>
          </a:stretch>
        </p:blipFill>
        <p:spPr>
          <a:xfrm>
            <a:off x="4407600" y="2604725"/>
            <a:ext cx="3993400" cy="1862993"/>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5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Modelos de Difusión: ¿Cómo Generan Imágenes?</a:t>
            </a:r>
            <a:endParaRPr/>
          </a:p>
        </p:txBody>
      </p:sp>
      <p:sp>
        <p:nvSpPr>
          <p:cNvPr id="247" name="Google Shape;247;p50"/>
          <p:cNvSpPr txBox="1"/>
          <p:nvPr>
            <p:ph idx="1" type="body"/>
          </p:nvPr>
        </p:nvSpPr>
        <p:spPr>
          <a:xfrm>
            <a:off x="311700" y="1277000"/>
            <a:ext cx="8520600" cy="3413100"/>
          </a:xfrm>
          <a:prstGeom prst="rect">
            <a:avLst/>
          </a:prstGeom>
        </p:spPr>
        <p:txBody>
          <a:bodyPr anchorCtr="0" anchor="ctr" bIns="91425" lIns="91425" spcFirstLastPara="1" rIns="91425" wrap="square" tIns="91425">
            <a:normAutofit lnSpcReduction="10000"/>
          </a:bodyPr>
          <a:lstStyle/>
          <a:p>
            <a:pPr indent="0" lvl="0" marL="0" rtl="0" algn="l">
              <a:spcBef>
                <a:spcPts val="0"/>
              </a:spcBef>
              <a:spcAft>
                <a:spcPts val="0"/>
              </a:spcAft>
              <a:buNone/>
            </a:pPr>
            <a:r>
              <a:rPr b="1" lang="es" sz="1300">
                <a:solidFill>
                  <a:schemeClr val="dk1"/>
                </a:solidFill>
              </a:rPr>
              <a:t>Concepto:</a:t>
            </a:r>
            <a:r>
              <a:rPr lang="es" sz="1300">
                <a:solidFill>
                  <a:schemeClr val="dk1"/>
                </a:solidFill>
              </a:rPr>
              <a:t> Invierten un proceso gradual de adición de ruido.</a:t>
            </a:r>
            <a:endParaRPr sz="130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0"/>
              </a:spcAft>
              <a:buNone/>
            </a:pPr>
            <a:r>
              <a:t/>
            </a:r>
            <a:endParaRPr sz="1300">
              <a:solidFill>
                <a:schemeClr val="dk1"/>
              </a:solidFill>
            </a:endParaRPr>
          </a:p>
          <a:p>
            <a:pPr indent="0" lvl="0" marL="0" rtl="0" algn="l">
              <a:spcBef>
                <a:spcPts val="1200"/>
              </a:spcBef>
              <a:spcAft>
                <a:spcPts val="0"/>
              </a:spcAft>
              <a:buClr>
                <a:schemeClr val="dk1"/>
              </a:buClr>
              <a:buSzPts val="1100"/>
              <a:buFont typeface="Arial"/>
              <a:buNone/>
            </a:pPr>
            <a:r>
              <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Proceso Directo:</a:t>
            </a:r>
            <a:r>
              <a:rPr lang="es" sz="1300">
                <a:solidFill>
                  <a:schemeClr val="dk1"/>
                </a:solidFill>
              </a:rPr>
              <a:t> Se añade ruido Gaussiano gradualmente hasta obtener ruido puro.</a:t>
            </a:r>
            <a:endParaRPr sz="1300">
              <a:solidFill>
                <a:schemeClr val="dk1"/>
              </a:solidFill>
            </a:endParaRPr>
          </a:p>
          <a:p>
            <a:pPr indent="0" lvl="0" marL="0" rtl="0" algn="l">
              <a:spcBef>
                <a:spcPts val="1200"/>
              </a:spcBef>
              <a:spcAft>
                <a:spcPts val="1200"/>
              </a:spcAft>
              <a:buNone/>
            </a:pPr>
            <a:r>
              <a:rPr b="1" lang="es" sz="1300">
                <a:solidFill>
                  <a:schemeClr val="dk1"/>
                </a:solidFill>
              </a:rPr>
              <a:t>Proceso Inverso:</a:t>
            </a:r>
            <a:r>
              <a:rPr lang="es" sz="1300">
                <a:solidFill>
                  <a:schemeClr val="dk1"/>
                </a:solidFill>
              </a:rPr>
              <a:t> Un modelo (U-Net) aprende a predecir y eliminar el ruido para generar una imagen limpia. </a:t>
            </a:r>
            <a:endParaRPr sz="2000"/>
          </a:p>
        </p:txBody>
      </p:sp>
      <p:pic>
        <p:nvPicPr>
          <p:cNvPr id="248" name="Google Shape;248;p50" title="diffusion-model-building.gif"/>
          <p:cNvPicPr preferRelativeResize="0"/>
          <p:nvPr/>
        </p:nvPicPr>
        <p:blipFill>
          <a:blip r:embed="rId3">
            <a:alphaModFix/>
          </a:blip>
          <a:stretch>
            <a:fillRect/>
          </a:stretch>
        </p:blipFill>
        <p:spPr>
          <a:xfrm>
            <a:off x="414000" y="2077950"/>
            <a:ext cx="2593674" cy="14589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descr="Want to learn more about Generative AI + Machine Learning? Read the ebook → https://ibm.biz/BdGvdC&#10;Learn more about Diffusion Models here → https://ibm.biz/BdGvdQ&#10;&#10;Reverse the diffusion process, and unlock the secrets of AI-generated images. Isaac Ke explores how to harness the power of diffusion models to create stunning, high-quality images from text prompts. From text-to-image generation to image-to-image editing, learn how diffusion models are being applied in various fields, from marketing to medicine.&#10;&#10;0:00 - Overview&#10;0:56 - Forward Diffusion&#10;5:21 - Reverse Diffusion&#10;8:02 - Conditional Diffusion&#10;11:07 - Applications&#10;&#10;AI news moves fast. Sign up for a monthly newsletter for AI updates from IBM → https://ibm.biz/BdGvd3" id="253" name="Google Shape;253;p51" title="Diffusion Models for AI Image Generation">
            <a:hlinkClick r:id="rId3"/>
          </p:cNvPr>
          <p:cNvPicPr preferRelativeResize="0"/>
          <p:nvPr/>
        </p:nvPicPr>
        <p:blipFill>
          <a:blip r:embed="rId4">
            <a:alphaModFix/>
          </a:blip>
          <a:stretch>
            <a:fillRect/>
          </a:stretch>
        </p:blipFill>
        <p:spPr>
          <a:xfrm>
            <a:off x="0" y="5"/>
            <a:ext cx="9144000" cy="51434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3"/>
                                        </p:tgtEl>
                                        <p:attrNameLst>
                                          <p:attrName>style.visibility</p:attrName>
                                        </p:attrNameLst>
                                      </p:cBhvr>
                                      <p:to>
                                        <p:strVal val="visible"/>
                                      </p:to>
                                    </p:set>
                                    <p:animEffect filter="fade" transition="in">
                                      <p:cBhvr>
                                        <p:cTn dur="1000"/>
                                        <p:tgtEl>
                                          <p:spTgt spid="25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5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Modelos de Difusión: Calidad y Estabilidad</a:t>
            </a:r>
            <a:endParaRPr/>
          </a:p>
        </p:txBody>
      </p:sp>
      <p:sp>
        <p:nvSpPr>
          <p:cNvPr id="259" name="Google Shape;259;p52"/>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11150" lvl="0" marL="457200" rtl="0" algn="l">
              <a:lnSpc>
                <a:spcPct val="200000"/>
              </a:lnSpc>
              <a:spcBef>
                <a:spcPts val="0"/>
              </a:spcBef>
              <a:spcAft>
                <a:spcPts val="0"/>
              </a:spcAft>
              <a:buClr>
                <a:schemeClr val="dk1"/>
              </a:buClr>
              <a:buSzPts val="1300"/>
              <a:buChar char="●"/>
            </a:pPr>
            <a:r>
              <a:rPr lang="es" sz="1300">
                <a:solidFill>
                  <a:schemeClr val="dk1"/>
                </a:solidFill>
              </a:rPr>
              <a:t>Generan imágenes de alta calidad, diversidad y realismo.</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Generalmente más estables de entrenar que las GANs.</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Menos propensos al "colapso de modo" (generar variedad limitada de muestras).</a:t>
            </a:r>
            <a:endParaRPr sz="1300">
              <a:solidFill>
                <a:schemeClr val="dk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Difusión vs. GANs: Comparación Clave(s)</a:t>
            </a:r>
            <a:endParaRPr/>
          </a:p>
        </p:txBody>
      </p:sp>
      <p:sp>
        <p:nvSpPr>
          <p:cNvPr id="265" name="Google Shape;265;p53"/>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11150" lvl="0" marL="457200" rtl="0" algn="l">
              <a:lnSpc>
                <a:spcPct val="200000"/>
              </a:lnSpc>
              <a:spcBef>
                <a:spcPts val="1200"/>
              </a:spcBef>
              <a:spcAft>
                <a:spcPts val="0"/>
              </a:spcAft>
              <a:buClr>
                <a:schemeClr val="dk1"/>
              </a:buClr>
              <a:buSzPts val="1300"/>
              <a:buChar char="●"/>
            </a:pPr>
            <a:r>
              <a:rPr b="1" lang="es" sz="1300">
                <a:solidFill>
                  <a:schemeClr val="dk1"/>
                </a:solidFill>
              </a:rPr>
              <a:t>GANs:</a:t>
            </a:r>
            <a:r>
              <a:rPr lang="es" sz="1300">
                <a:solidFill>
                  <a:schemeClr val="dk1"/>
                </a:solidFill>
              </a:rPr>
              <a:t> Redes Generativas Antagónicas (Generador vs. Discriminador).</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b="1" lang="es" sz="1300">
                <a:solidFill>
                  <a:schemeClr val="dk1"/>
                </a:solidFill>
              </a:rPr>
              <a:t>Calidad de Salida:</a:t>
            </a:r>
            <a:r>
              <a:rPr lang="es" sz="1300">
                <a:solidFill>
                  <a:schemeClr val="dk1"/>
                </a:solidFill>
              </a:rPr>
              <a:t> Difusión a menudo superior en realismo/diversidad.</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b="1" lang="es" sz="1300">
                <a:solidFill>
                  <a:schemeClr val="dk1"/>
                </a:solidFill>
              </a:rPr>
              <a:t>Estabilidad de Entrenamiento:</a:t>
            </a:r>
            <a:r>
              <a:rPr lang="es" sz="1300">
                <a:solidFill>
                  <a:schemeClr val="dk1"/>
                </a:solidFill>
              </a:rPr>
              <a:t> Difusión más estable, GANs inestables/sensibles a hiperparámetros. </a:t>
            </a: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PDI vs. VC. Diferencias Clave</a:t>
            </a:r>
            <a:endParaRPr/>
          </a:p>
        </p:txBody>
      </p:sp>
      <p:sp>
        <p:nvSpPr>
          <p:cNvPr id="111" name="Google Shape;111;p27"/>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200">
                <a:solidFill>
                  <a:schemeClr val="dk1"/>
                </a:solidFill>
              </a:rPr>
              <a:t>PDI (Procesamiento Digital de Imágenes):</a:t>
            </a:r>
            <a:endParaRPr b="1" sz="1200">
              <a:solidFill>
                <a:schemeClr val="dk1"/>
              </a:solidFill>
            </a:endParaRPr>
          </a:p>
          <a:p>
            <a:pPr indent="-304800" lvl="0" marL="457200" rtl="0" algn="l">
              <a:spcBef>
                <a:spcPts val="1200"/>
              </a:spcBef>
              <a:spcAft>
                <a:spcPts val="0"/>
              </a:spcAft>
              <a:buClr>
                <a:schemeClr val="dk1"/>
              </a:buClr>
              <a:buSzPts val="1200"/>
              <a:buChar char="●"/>
            </a:pPr>
            <a:r>
              <a:rPr lang="es" sz="1200">
                <a:solidFill>
                  <a:schemeClr val="dk1"/>
                </a:solidFill>
              </a:rPr>
              <a:t>Objetivo: Manipular/mejorar la calidad visual de las imágenes o prepararlas para análisis.</a:t>
            </a:r>
            <a:endParaRPr sz="1200">
              <a:solidFill>
                <a:schemeClr val="dk1"/>
              </a:solidFill>
            </a:endParaRPr>
          </a:p>
          <a:p>
            <a:pPr indent="-304800" lvl="0" marL="457200" rtl="0" algn="l">
              <a:spcBef>
                <a:spcPts val="0"/>
              </a:spcBef>
              <a:spcAft>
                <a:spcPts val="0"/>
              </a:spcAft>
              <a:buClr>
                <a:schemeClr val="dk1"/>
              </a:buClr>
              <a:buSzPts val="1200"/>
              <a:buChar char="●"/>
            </a:pPr>
            <a:r>
              <a:rPr lang="es" sz="1200">
                <a:solidFill>
                  <a:schemeClr val="dk1"/>
                </a:solidFill>
              </a:rPr>
              <a:t>Foco: Operaciones a nivel de píxel (brillo, nitidez, ruido).</a:t>
            </a:r>
            <a:endParaRPr sz="1200">
              <a:solidFill>
                <a:schemeClr val="dk1"/>
              </a:solidFill>
            </a:endParaRPr>
          </a:p>
          <a:p>
            <a:pPr indent="-304800" lvl="0" marL="457200" rtl="0" algn="l">
              <a:spcBef>
                <a:spcPts val="0"/>
              </a:spcBef>
              <a:spcAft>
                <a:spcPts val="0"/>
              </a:spcAft>
              <a:buClr>
                <a:schemeClr val="dk1"/>
              </a:buClr>
              <a:buSzPts val="1200"/>
              <a:buChar char="●"/>
            </a:pPr>
            <a:r>
              <a:rPr lang="es" sz="1200">
                <a:solidFill>
                  <a:schemeClr val="dk1"/>
                </a:solidFill>
              </a:rPr>
              <a:t>No busca entender contenido semántico.</a:t>
            </a:r>
            <a:endParaRPr sz="1200">
              <a:solidFill>
                <a:schemeClr val="dk1"/>
              </a:solidFill>
            </a:endParaRPr>
          </a:p>
          <a:p>
            <a:pPr indent="0" lvl="0" marL="0" rtl="0" algn="l">
              <a:spcBef>
                <a:spcPts val="1200"/>
              </a:spcBef>
              <a:spcAft>
                <a:spcPts val="0"/>
              </a:spcAft>
              <a:buClr>
                <a:schemeClr val="dk1"/>
              </a:buClr>
              <a:buSzPts val="1100"/>
              <a:buFont typeface="Arial"/>
              <a:buNone/>
            </a:pPr>
            <a:r>
              <a:rPr b="1" lang="es" sz="1200">
                <a:solidFill>
                  <a:schemeClr val="dk1"/>
                </a:solidFill>
              </a:rPr>
              <a:t>VC (Visión por Computadora):</a:t>
            </a:r>
            <a:endParaRPr b="1" sz="1200">
              <a:solidFill>
                <a:schemeClr val="dk1"/>
              </a:solidFill>
            </a:endParaRPr>
          </a:p>
          <a:p>
            <a:pPr indent="-304800" lvl="0" marL="457200" rtl="0" algn="l">
              <a:spcBef>
                <a:spcPts val="1200"/>
              </a:spcBef>
              <a:spcAft>
                <a:spcPts val="0"/>
              </a:spcAft>
              <a:buClr>
                <a:schemeClr val="dk1"/>
              </a:buClr>
              <a:buSzPts val="1200"/>
              <a:buChar char="●"/>
            </a:pPr>
            <a:r>
              <a:rPr lang="es" sz="1200">
                <a:solidFill>
                  <a:schemeClr val="dk1"/>
                </a:solidFill>
              </a:rPr>
              <a:t>Objetivo: Dotar a las máquinas de la capacidad de reconocer e interpretar imágenes y videos.</a:t>
            </a:r>
            <a:endParaRPr sz="1200">
              <a:solidFill>
                <a:schemeClr val="dk1"/>
              </a:solidFill>
            </a:endParaRPr>
          </a:p>
          <a:p>
            <a:pPr indent="-304800" lvl="0" marL="457200" rtl="0" algn="l">
              <a:spcBef>
                <a:spcPts val="0"/>
              </a:spcBef>
              <a:spcAft>
                <a:spcPts val="0"/>
              </a:spcAft>
              <a:buClr>
                <a:schemeClr val="dk1"/>
              </a:buClr>
              <a:buSzPts val="1200"/>
              <a:buChar char="●"/>
            </a:pPr>
            <a:r>
              <a:rPr lang="es" sz="1200">
                <a:solidFill>
                  <a:schemeClr val="dk1"/>
                </a:solidFill>
              </a:rPr>
              <a:t>Foco: Extraer información de alto nivel para tomar decisiones significativas.</a:t>
            </a:r>
            <a:endParaRPr sz="1200">
              <a:solidFill>
                <a:schemeClr val="dk1"/>
              </a:solidFill>
            </a:endParaRPr>
          </a:p>
          <a:p>
            <a:pPr indent="-304800" lvl="0" marL="457200" rtl="0" algn="l">
              <a:spcBef>
                <a:spcPts val="0"/>
              </a:spcBef>
              <a:spcAft>
                <a:spcPts val="0"/>
              </a:spcAft>
              <a:buClr>
                <a:schemeClr val="dk1"/>
              </a:buClr>
              <a:buSzPts val="1200"/>
              <a:buChar char="●"/>
            </a:pPr>
            <a:r>
              <a:rPr lang="es" sz="1200">
                <a:solidFill>
                  <a:schemeClr val="dk1"/>
                </a:solidFill>
              </a:rPr>
              <a:t>Ejemplos: Detección de objetos, reconocimiento facial, análisis de escenas.</a:t>
            </a:r>
            <a:endParaRPr sz="1900"/>
          </a:p>
        </p:txBody>
      </p:sp>
      <p:pic>
        <p:nvPicPr>
          <p:cNvPr id="112" name="Google Shape;112;p27"/>
          <p:cNvPicPr preferRelativeResize="0"/>
          <p:nvPr/>
        </p:nvPicPr>
        <p:blipFill>
          <a:blip r:embed="rId3">
            <a:alphaModFix/>
          </a:blip>
          <a:stretch>
            <a:fillRect/>
          </a:stretch>
        </p:blipFill>
        <p:spPr>
          <a:xfrm>
            <a:off x="7054900" y="1017725"/>
            <a:ext cx="1657350" cy="1905000"/>
          </a:xfrm>
          <a:prstGeom prst="rect">
            <a:avLst/>
          </a:prstGeom>
          <a:noFill/>
          <a:ln>
            <a:noFill/>
          </a:ln>
        </p:spPr>
      </p:pic>
      <p:pic>
        <p:nvPicPr>
          <p:cNvPr id="113" name="Google Shape;113;p27"/>
          <p:cNvPicPr preferRelativeResize="0"/>
          <p:nvPr/>
        </p:nvPicPr>
        <p:blipFill rotWithShape="1">
          <a:blip r:embed="rId4">
            <a:alphaModFix/>
          </a:blip>
          <a:srcRect b="5204" l="11213" r="19906" t="10035"/>
          <a:stretch/>
        </p:blipFill>
        <p:spPr>
          <a:xfrm>
            <a:off x="7081925" y="3083400"/>
            <a:ext cx="1603300" cy="12780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pic>
        <p:nvPicPr>
          <p:cNvPr descr="Learn more about watsonx: https://ibm.biz/BdvxDJ&#10;&#10;Generative Adversarial Networks (GANs) pit two different deep learning models against each other in a game. In this lightboard video, Martin Keen with IBM, explains how this competition between the generator and discriminator can be utilized to both create and detect how you can benefit from the competition.&#10;&#10;#GAN #GenerativeAdversarialNetworks #AI #watsonX" id="270" name="Google Shape;270;p54" title="What are GANs (Generative Adversarial Networks)?">
            <a:hlinkClick r:id="rId3"/>
          </p:cNvPr>
          <p:cNvPicPr preferRelativeResize="0"/>
          <p:nvPr/>
        </p:nvPicPr>
        <p:blipFill>
          <a:blip r:embed="rId4">
            <a:alphaModFix/>
          </a:blip>
          <a:stretch>
            <a:fillRect/>
          </a:stretch>
        </p:blipFill>
        <p:spPr>
          <a:xfrm>
            <a:off x="0" y="5"/>
            <a:ext cx="9144000" cy="51434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0"/>
                                        </p:tgtEl>
                                        <p:attrNameLst>
                                          <p:attrName>style.visibility</p:attrName>
                                        </p:attrNameLst>
                                      </p:cBhvr>
                                      <p:to>
                                        <p:strVal val="visible"/>
                                      </p:to>
                                    </p:set>
                                    <p:animEffect filter="fade" transition="in">
                                      <p:cBhvr>
                                        <p:cTn dur="1000"/>
                                        <p:tgtEl>
                                          <p:spTgt spid="27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4" name="Shape 274"/>
        <p:cNvGrpSpPr/>
        <p:nvPr/>
      </p:nvGrpSpPr>
      <p:grpSpPr>
        <a:xfrm>
          <a:off x="0" y="0"/>
          <a:ext cx="0" cy="0"/>
          <a:chOff x="0" y="0"/>
          <a:chExt cx="0" cy="0"/>
        </a:xfrm>
      </p:grpSpPr>
      <p:sp>
        <p:nvSpPr>
          <p:cNvPr id="275" name="Google Shape;275;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Difusión vs. GANs: Comparación Clave(s)</a:t>
            </a:r>
            <a:endParaRPr/>
          </a:p>
        </p:txBody>
      </p:sp>
      <p:sp>
        <p:nvSpPr>
          <p:cNvPr id="276" name="Google Shape;276;p5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1200"/>
              </a:spcBef>
              <a:spcAft>
                <a:spcPts val="0"/>
              </a:spcAft>
              <a:buClr>
                <a:schemeClr val="dk1"/>
              </a:buClr>
              <a:buSzPts val="1100"/>
              <a:buFont typeface="Arial"/>
              <a:buNone/>
            </a:pPr>
            <a:r>
              <a:t/>
            </a:r>
            <a:endParaRPr b="1" sz="1300">
              <a:solidFill>
                <a:schemeClr val="dk1"/>
              </a:solidFill>
            </a:endParaRPr>
          </a:p>
          <a:p>
            <a:pPr indent="-311150" lvl="0" marL="457200" rtl="0" algn="l">
              <a:spcBef>
                <a:spcPts val="1200"/>
              </a:spcBef>
              <a:spcAft>
                <a:spcPts val="0"/>
              </a:spcAft>
              <a:buClr>
                <a:schemeClr val="dk1"/>
              </a:buClr>
              <a:buSzPts val="1300"/>
              <a:buChar char="●"/>
            </a:pPr>
            <a:r>
              <a:rPr b="1" lang="es" sz="1300">
                <a:solidFill>
                  <a:schemeClr val="dk1"/>
                </a:solidFill>
              </a:rPr>
              <a:t>Velocidad de Generación (Inferencia):</a:t>
            </a:r>
            <a:endParaRPr b="1" sz="1300">
              <a:solidFill>
                <a:schemeClr val="dk1"/>
              </a:solidFill>
            </a:endParaRPr>
          </a:p>
          <a:p>
            <a:pPr indent="0" lvl="0" marL="914400" rtl="0" algn="l">
              <a:spcBef>
                <a:spcPts val="1200"/>
              </a:spcBef>
              <a:spcAft>
                <a:spcPts val="0"/>
              </a:spcAft>
              <a:buNone/>
            </a:pPr>
            <a:r>
              <a:rPr lang="es" sz="1300">
                <a:solidFill>
                  <a:schemeClr val="dk1"/>
                </a:solidFill>
              </a:rPr>
              <a:t>GANs: Rápida (una pasada).</a:t>
            </a:r>
            <a:endParaRPr sz="1300">
              <a:solidFill>
                <a:schemeClr val="dk1"/>
              </a:solidFill>
            </a:endParaRPr>
          </a:p>
          <a:p>
            <a:pPr indent="0" lvl="0" marL="914400" rtl="0" algn="l">
              <a:spcBef>
                <a:spcPts val="1200"/>
              </a:spcBef>
              <a:spcAft>
                <a:spcPts val="0"/>
              </a:spcAft>
              <a:buNone/>
            </a:pPr>
            <a:r>
              <a:rPr lang="es" sz="1300">
                <a:solidFill>
                  <a:schemeClr val="dk1"/>
                </a:solidFill>
              </a:rPr>
              <a:t>Difusión: Lenta (proceso iterativo), puede ser 1000x más lenta.</a:t>
            </a:r>
            <a:endParaRPr sz="1300">
              <a:solidFill>
                <a:schemeClr val="dk1"/>
              </a:solidFill>
            </a:endParaRPr>
          </a:p>
          <a:p>
            <a:pPr indent="-311150" lvl="0" marL="457200" rtl="0" algn="l">
              <a:spcBef>
                <a:spcPts val="1200"/>
              </a:spcBef>
              <a:spcAft>
                <a:spcPts val="0"/>
              </a:spcAft>
              <a:buClr>
                <a:schemeClr val="dk1"/>
              </a:buClr>
              <a:buSzPts val="1300"/>
              <a:buChar char="●"/>
            </a:pPr>
            <a:r>
              <a:rPr b="1" lang="es" sz="1300">
                <a:solidFill>
                  <a:schemeClr val="dk1"/>
                </a:solidFill>
              </a:rPr>
              <a:t>Recursos Computacionales:</a:t>
            </a:r>
            <a:r>
              <a:rPr lang="es" sz="1300">
                <a:solidFill>
                  <a:schemeClr val="dk1"/>
                </a:solidFill>
              </a:rPr>
              <a:t> Difusión puede ser más intensiva en entrenamiento y generación.</a:t>
            </a:r>
            <a:endParaRPr sz="1300">
              <a:solidFill>
                <a:schemeClr val="dk1"/>
              </a:solidFill>
            </a:endParaRPr>
          </a:p>
          <a:p>
            <a:pPr indent="-311150" lvl="0" marL="457200" rtl="0" algn="l">
              <a:spcBef>
                <a:spcPts val="0"/>
              </a:spcBef>
              <a:spcAft>
                <a:spcPts val="0"/>
              </a:spcAft>
              <a:buClr>
                <a:schemeClr val="dk1"/>
              </a:buClr>
              <a:buSzPts val="1300"/>
              <a:buChar char="●"/>
            </a:pPr>
            <a:r>
              <a:rPr b="1" lang="es" sz="1300">
                <a:solidFill>
                  <a:schemeClr val="dk1"/>
                </a:solidFill>
              </a:rPr>
              <a:t>Elección:</a:t>
            </a:r>
            <a:r>
              <a:rPr lang="es" sz="1300">
                <a:solidFill>
                  <a:schemeClr val="dk1"/>
                </a:solidFill>
              </a:rPr>
              <a:t> Depende de requisitos (calidad vs. velocidad).</a:t>
            </a:r>
            <a:endParaRPr sz="1300">
              <a:solidFill>
                <a:schemeClr val="dk1"/>
              </a:solidFill>
            </a:endParaRPr>
          </a:p>
          <a:p>
            <a:pPr indent="0" lvl="0" marL="0" rtl="0" algn="l">
              <a:spcBef>
                <a:spcPts val="1200"/>
              </a:spcBef>
              <a:spcAft>
                <a:spcPts val="1200"/>
              </a:spcAft>
              <a:buNone/>
            </a:pPr>
            <a:r>
              <a:t/>
            </a: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Modelos de Lenguaje y Visión (VLMs)</a:t>
            </a:r>
            <a:endParaRPr/>
          </a:p>
        </p:txBody>
      </p:sp>
      <p:sp>
        <p:nvSpPr>
          <p:cNvPr id="282" name="Google Shape;282;p56"/>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b="1" lang="es" sz="1300">
                <a:solidFill>
                  <a:schemeClr val="dk1"/>
                </a:solidFill>
              </a:rPr>
              <a:t>Concepto:</a:t>
            </a:r>
            <a:r>
              <a:rPr lang="es" sz="1300">
                <a:solidFill>
                  <a:schemeClr val="dk1"/>
                </a:solidFill>
              </a:rPr>
              <a:t> IA multimodales que combinan comprensión visual y PNL.</a:t>
            </a:r>
            <a:endParaRPr sz="1300">
              <a:solidFill>
                <a:schemeClr val="dk1"/>
              </a:solidFill>
            </a:endParaRPr>
          </a:p>
          <a:p>
            <a:pPr indent="0" lvl="0" marL="0" rtl="0" algn="l">
              <a:spcBef>
                <a:spcPts val="1200"/>
              </a:spcBef>
              <a:spcAft>
                <a:spcPts val="0"/>
              </a:spcAft>
              <a:buClr>
                <a:schemeClr val="dk1"/>
              </a:buClr>
              <a:buSzPts val="1100"/>
              <a:buFont typeface="Arial"/>
              <a:buNone/>
            </a:pPr>
            <a:r>
              <a:t/>
            </a:r>
            <a:endParaRPr sz="1300">
              <a:solidFill>
                <a:schemeClr val="dk1"/>
              </a:solidFill>
            </a:endParaRPr>
          </a:p>
          <a:p>
            <a:pPr indent="-311150" lvl="0" marL="457200" rtl="0" algn="l">
              <a:lnSpc>
                <a:spcPct val="200000"/>
              </a:lnSpc>
              <a:spcBef>
                <a:spcPts val="1200"/>
              </a:spcBef>
              <a:spcAft>
                <a:spcPts val="0"/>
              </a:spcAft>
              <a:buClr>
                <a:schemeClr val="dk1"/>
              </a:buClr>
              <a:buSzPts val="1300"/>
              <a:buChar char="●"/>
            </a:pPr>
            <a:r>
              <a:rPr lang="es" sz="1300">
                <a:solidFill>
                  <a:schemeClr val="dk1"/>
                </a:solidFill>
              </a:rPr>
              <a:t>Le da al LLM la capacidad de "ver".</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Pueden procesar entradas de video, imagen y texto para generar respuestas de texto.</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Manejan tareas clásicas de visión y nuevas tareas generativas (resumen, VQA). </a:t>
            </a:r>
            <a:endParaRPr sz="20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pic>
        <p:nvPicPr>
          <p:cNvPr descr="Ready to become a certified watsonx AI Assistant Engineer? Register now and use code IBMTechYT20 for 20% off of your exam → https://ibm.biz/Bdnah9&#10;&#10;Learn more about Vision Language Models (VLMs) here → https://ibm.biz/BdnahC&#10;&#10;Want to learn more about Maximo? Click here → https://ibm.biz/BdnnE8&#10;&#10;🔍 Can AI see the world like we do? Martin Keen explains Vision Language Models (VLMs), which combine text and image processing for tasks like Visual Question Answering (VQA), image captioning, and graph analysis. Explore how multimodal AI works, from image tokenization to key challenges! 🚀&#10;&#10;AI news moves fast. Sign up for a monthly newsletter for AI updates from IBM → https://ibm.biz/BdnahQ&#10;&#10;#ai #multimodalai #machinelearning" id="287" name="Google Shape;287;p57" title="What Are Vision Language Models? How AI Sees &amp; Understands Images">
            <a:hlinkClick r:id="rId3"/>
          </p:cNvPr>
          <p:cNvPicPr preferRelativeResize="0"/>
          <p:nvPr/>
        </p:nvPicPr>
        <p:blipFill>
          <a:blip r:embed="rId4">
            <a:alphaModFix/>
          </a:blip>
          <a:stretch>
            <a:fillRect/>
          </a:stretch>
        </p:blipFill>
        <p:spPr>
          <a:xfrm>
            <a:off x="0" y="0"/>
            <a:ext cx="9144009"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87"/>
                                        </p:tgtEl>
                                        <p:attrNameLst>
                                          <p:attrName>style.visibility</p:attrName>
                                        </p:attrNameLst>
                                      </p:cBhvr>
                                      <p:to>
                                        <p:strVal val="visible"/>
                                      </p:to>
                                    </p:set>
                                    <p:animEffect filter="fade" transition="in">
                                      <p:cBhvr>
                                        <p:cTn dur="1000"/>
                                        <p:tgtEl>
                                          <p:spTgt spid="2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id="292" name="Google Shape;292;p58"/>
          <p:cNvPicPr preferRelativeResize="0"/>
          <p:nvPr/>
        </p:nvPicPr>
        <p:blipFill>
          <a:blip r:embed="rId3">
            <a:alphaModFix/>
          </a:blip>
          <a:stretch>
            <a:fillRect/>
          </a:stretch>
        </p:blipFill>
        <p:spPr>
          <a:xfrm>
            <a:off x="270938" y="152400"/>
            <a:ext cx="8602133" cy="483870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6" name="Shape 296"/>
        <p:cNvGrpSpPr/>
        <p:nvPr/>
      </p:nvGrpSpPr>
      <p:grpSpPr>
        <a:xfrm>
          <a:off x="0" y="0"/>
          <a:ext cx="0" cy="0"/>
          <a:chOff x="0" y="0"/>
          <a:chExt cx="0" cy="0"/>
        </a:xfrm>
      </p:grpSpPr>
      <p:sp>
        <p:nvSpPr>
          <p:cNvPr id="297" name="Google Shape;297;p5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a:t>
            </a:r>
            <a:r>
              <a:rPr lang="es"/>
              <a:t>rquitectura Típica de VLMs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98" name="Google Shape;298;p59"/>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lnSpc>
                <a:spcPct val="150000"/>
              </a:lnSpc>
              <a:spcBef>
                <a:spcPts val="0"/>
              </a:spcBef>
              <a:spcAft>
                <a:spcPts val="0"/>
              </a:spcAft>
              <a:buNone/>
            </a:pPr>
            <a:r>
              <a:rPr b="1" lang="es" sz="1300">
                <a:solidFill>
                  <a:schemeClr val="dk1"/>
                </a:solidFill>
              </a:rPr>
              <a:t>Codificador de Visión:</a:t>
            </a:r>
            <a:r>
              <a:rPr lang="es" sz="1300">
                <a:solidFill>
                  <a:schemeClr val="dk1"/>
                </a:solidFill>
              </a:rPr>
              <a:t> Procesa imagen/video, extrae características visuales</a:t>
            </a:r>
            <a:endParaRPr sz="1300">
              <a:solidFill>
                <a:schemeClr val="dk1"/>
              </a:solidFill>
            </a:endParaRPr>
          </a:p>
          <a:p>
            <a:pPr indent="-311150" lvl="0" marL="457200" rtl="0" algn="l">
              <a:lnSpc>
                <a:spcPct val="150000"/>
              </a:lnSpc>
              <a:spcBef>
                <a:spcPts val="1200"/>
              </a:spcBef>
              <a:spcAft>
                <a:spcPts val="0"/>
              </a:spcAft>
              <a:buClr>
                <a:schemeClr val="dk1"/>
              </a:buClr>
              <a:buSzPts val="1300"/>
              <a:buChar char="●"/>
            </a:pPr>
            <a:r>
              <a:rPr lang="es" sz="1300">
                <a:solidFill>
                  <a:schemeClr val="dk1"/>
                </a:solidFill>
              </a:rPr>
              <a:t>Basado en CLIP o CNN/Transformer.</a:t>
            </a:r>
            <a:endParaRPr sz="1300">
              <a:solidFill>
                <a:schemeClr val="dk1"/>
              </a:solidFill>
            </a:endParaRPr>
          </a:p>
          <a:p>
            <a:pPr indent="0" lvl="0" marL="0" rtl="0" algn="l">
              <a:lnSpc>
                <a:spcPct val="150000"/>
              </a:lnSpc>
              <a:spcBef>
                <a:spcPts val="1200"/>
              </a:spcBef>
              <a:spcAft>
                <a:spcPts val="0"/>
              </a:spcAft>
              <a:buClr>
                <a:schemeClr val="dk1"/>
              </a:buClr>
              <a:buSzPts val="1100"/>
              <a:buFont typeface="Arial"/>
              <a:buNone/>
            </a:pPr>
            <a:r>
              <a:rPr b="1" lang="es" sz="1300">
                <a:solidFill>
                  <a:schemeClr val="dk1"/>
                </a:solidFill>
              </a:rPr>
              <a:t>Proyector (Módulo de Alineación):</a:t>
            </a:r>
            <a:r>
              <a:rPr lang="es" sz="1300">
                <a:solidFill>
                  <a:schemeClr val="dk1"/>
                </a:solidFill>
              </a:rPr>
              <a:t> Traduce salida del codificador de visión para que el LLM la entienda (como "tokens de imagen").</a:t>
            </a:r>
            <a:endParaRPr sz="1300">
              <a:solidFill>
                <a:schemeClr val="dk1"/>
              </a:solidFill>
            </a:endParaRPr>
          </a:p>
          <a:p>
            <a:pPr indent="0" lvl="0" marL="0" rtl="0" algn="l">
              <a:lnSpc>
                <a:spcPct val="150000"/>
              </a:lnSpc>
              <a:spcBef>
                <a:spcPts val="0"/>
              </a:spcBef>
              <a:spcAft>
                <a:spcPts val="1200"/>
              </a:spcAft>
              <a:buNone/>
            </a:pPr>
            <a:r>
              <a:rPr b="1" lang="es" sz="1300">
                <a:solidFill>
                  <a:schemeClr val="dk1"/>
                </a:solidFill>
              </a:rPr>
              <a:t>Modelo de Lenguaje Grande (LLM):</a:t>
            </a:r>
            <a:r>
              <a:rPr lang="es" sz="1300">
                <a:solidFill>
                  <a:schemeClr val="dk1"/>
                </a:solidFill>
              </a:rPr>
              <a:t> Toma embeddings visuales y prompt textual para generar respuestas. </a:t>
            </a:r>
            <a:endParaRPr sz="20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pic>
        <p:nvPicPr>
          <p:cNvPr id="303" name="Google Shape;303;p60"/>
          <p:cNvPicPr preferRelativeResize="0"/>
          <p:nvPr/>
        </p:nvPicPr>
        <p:blipFill>
          <a:blip r:embed="rId3">
            <a:alphaModFix/>
          </a:blip>
          <a:stretch>
            <a:fillRect/>
          </a:stretch>
        </p:blipFill>
        <p:spPr>
          <a:xfrm>
            <a:off x="2164750" y="152400"/>
            <a:ext cx="4814507" cy="483870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6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El Rol de CLIP (Contrastive Language-Image Pre-training)</a:t>
            </a:r>
            <a:endParaRPr/>
          </a:p>
        </p:txBody>
      </p:sp>
      <p:sp>
        <p:nvSpPr>
          <p:cNvPr id="309" name="Google Shape;309;p61"/>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Idea Central:</a:t>
            </a:r>
            <a:r>
              <a:rPr lang="es" sz="1300">
                <a:solidFill>
                  <a:schemeClr val="dk1"/>
                </a:solidFill>
              </a:rPr>
              <a:t> Aprende conceptos visuales de supervisión de lenguaje natural.</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Entrenamiento Contrastivo:</a:t>
            </a:r>
            <a:r>
              <a:rPr lang="es" sz="1300">
                <a:solidFill>
                  <a:schemeClr val="dk1"/>
                </a:solidFill>
              </a:rPr>
              <a:t> Maximiza similitud entre pares imagen-texto correctos y minimiza para incorrectos.</a:t>
            </a:r>
            <a:endParaRPr sz="1300">
              <a:solidFill>
                <a:schemeClr val="dk1"/>
              </a:solidFill>
            </a:endParaRPr>
          </a:p>
          <a:p>
            <a:pPr indent="0" lvl="0" marL="0" rtl="0" algn="l">
              <a:spcBef>
                <a:spcPts val="1200"/>
              </a:spcBef>
              <a:spcAft>
                <a:spcPts val="1200"/>
              </a:spcAft>
              <a:buNone/>
            </a:pPr>
            <a:r>
              <a:rPr b="1" lang="es" sz="1300">
                <a:solidFill>
                  <a:schemeClr val="dk1"/>
                </a:solidFill>
              </a:rPr>
              <a:t>Capacidades "Zero-Shot":</a:t>
            </a:r>
            <a:r>
              <a:rPr lang="es" sz="1300">
                <a:solidFill>
                  <a:schemeClr val="dk1"/>
                </a:solidFill>
              </a:rPr>
              <a:t> Clasifica imágenes en categorías no vistas, comparando embeddings. </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pic>
        <p:nvPicPr>
          <p:cNvPr id="314" name="Google Shape;314;p62"/>
          <p:cNvPicPr preferRelativeResize="0"/>
          <p:nvPr/>
        </p:nvPicPr>
        <p:blipFill>
          <a:blip r:embed="rId3">
            <a:alphaModFix/>
          </a:blip>
          <a:stretch>
            <a:fillRect/>
          </a:stretch>
        </p:blipFill>
        <p:spPr>
          <a:xfrm>
            <a:off x="762000" y="666750"/>
            <a:ext cx="7620000" cy="3810000"/>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sp>
        <p:nvSpPr>
          <p:cNvPr id="319" name="Google Shape;319;p6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Herramientas Clave para PDI y DL</a:t>
            </a:r>
            <a:endParaRPr/>
          </a:p>
        </p:txBody>
      </p:sp>
      <p:sp>
        <p:nvSpPr>
          <p:cNvPr id="320" name="Google Shape;320;p6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1200"/>
              </a:spcBef>
              <a:spcAft>
                <a:spcPts val="0"/>
              </a:spcAft>
              <a:buClr>
                <a:schemeClr val="dk1"/>
              </a:buClr>
              <a:buSzPct val="100000"/>
              <a:buFont typeface="Arial"/>
              <a:buNone/>
            </a:pPr>
            <a:r>
              <a:rPr b="1" lang="es" sz="1100">
                <a:solidFill>
                  <a:schemeClr val="dk1"/>
                </a:solidFill>
              </a:rPr>
              <a:t>OpenCV</a:t>
            </a:r>
            <a:endParaRPr b="1" sz="1100">
              <a:solidFill>
                <a:schemeClr val="dk1"/>
              </a:solidFill>
            </a:endParaRPr>
          </a:p>
          <a:p>
            <a:pPr indent="-287972" lvl="0" marL="457200" rtl="0" algn="l">
              <a:spcBef>
                <a:spcPts val="1200"/>
              </a:spcBef>
              <a:spcAft>
                <a:spcPts val="0"/>
              </a:spcAft>
              <a:buClr>
                <a:schemeClr val="dk1"/>
              </a:buClr>
              <a:buSzPct val="100000"/>
              <a:buChar char="●"/>
            </a:pPr>
            <a:r>
              <a:rPr lang="es" sz="1100">
                <a:solidFill>
                  <a:schemeClr val="dk1"/>
                </a:solidFill>
              </a:rPr>
              <a:t>Biblioteca fundamental PDI/CV</a:t>
            </a:r>
            <a:br>
              <a:rPr lang="es" sz="1100">
                <a:solidFill>
                  <a:schemeClr val="dk1"/>
                </a:solidFill>
              </a:rPr>
            </a:br>
            <a:endParaRPr sz="1100">
              <a:solidFill>
                <a:schemeClr val="dk1"/>
              </a:solidFill>
            </a:endParaRPr>
          </a:p>
          <a:p>
            <a:pPr indent="-287972" lvl="0" marL="457200" rtl="0" algn="l">
              <a:spcBef>
                <a:spcPts val="0"/>
              </a:spcBef>
              <a:spcAft>
                <a:spcPts val="0"/>
              </a:spcAft>
              <a:buClr>
                <a:schemeClr val="dk1"/>
              </a:buClr>
              <a:buSzPct val="100000"/>
              <a:buChar char="●"/>
            </a:pPr>
            <a:r>
              <a:rPr lang="es" sz="1100">
                <a:solidFill>
                  <a:schemeClr val="dk1"/>
                </a:solidFill>
              </a:rPr>
              <a:t>Lectura, conversión de color, redimensionar, filtros, Canny</a:t>
            </a:r>
            <a:br>
              <a:rPr lang="es" sz="1100">
                <a:solidFill>
                  <a:schemeClr val="dk1"/>
                </a:solidFill>
              </a:rPr>
            </a:br>
            <a:endParaRPr sz="1100">
              <a:solidFill>
                <a:schemeClr val="dk1"/>
              </a:solidFill>
            </a:endParaRPr>
          </a:p>
          <a:p>
            <a:pPr indent="0" lvl="0" marL="0" rtl="0" algn="l">
              <a:spcBef>
                <a:spcPts val="1200"/>
              </a:spcBef>
              <a:spcAft>
                <a:spcPts val="0"/>
              </a:spcAft>
              <a:buClr>
                <a:schemeClr val="dk1"/>
              </a:buClr>
              <a:buSzPct val="100000"/>
              <a:buFont typeface="Arial"/>
              <a:buNone/>
            </a:pPr>
            <a:r>
              <a:rPr b="1" lang="es" sz="1100">
                <a:solidFill>
                  <a:schemeClr val="dk1"/>
                </a:solidFill>
              </a:rPr>
              <a:t>PyTorch</a:t>
            </a:r>
            <a:endParaRPr b="1" sz="1100">
              <a:solidFill>
                <a:schemeClr val="dk1"/>
              </a:solidFill>
            </a:endParaRPr>
          </a:p>
          <a:p>
            <a:pPr indent="-287972" lvl="0" marL="457200" rtl="0" algn="l">
              <a:spcBef>
                <a:spcPts val="1200"/>
              </a:spcBef>
              <a:spcAft>
                <a:spcPts val="0"/>
              </a:spcAft>
              <a:buClr>
                <a:schemeClr val="dk1"/>
              </a:buClr>
              <a:buSzPct val="100000"/>
              <a:buChar char="●"/>
            </a:pPr>
            <a:r>
              <a:rPr lang="es" sz="1100">
                <a:solidFill>
                  <a:schemeClr val="dk1"/>
                </a:solidFill>
              </a:rPr>
              <a:t>DL con grafos dinámicos, ideal investigación</a:t>
            </a:r>
            <a:br>
              <a:rPr lang="es" sz="1100">
                <a:solidFill>
                  <a:schemeClr val="dk1"/>
                </a:solidFill>
              </a:rPr>
            </a:br>
            <a:endParaRPr sz="1100">
              <a:solidFill>
                <a:schemeClr val="dk1"/>
              </a:solidFill>
            </a:endParaRPr>
          </a:p>
          <a:p>
            <a:pPr indent="-287972" lvl="0" marL="457200" rtl="0" algn="l">
              <a:spcBef>
                <a:spcPts val="0"/>
              </a:spcBef>
              <a:spcAft>
                <a:spcPts val="0"/>
              </a:spcAft>
              <a:buClr>
                <a:schemeClr val="dk1"/>
              </a:buClr>
              <a:buSzPct val="100000"/>
              <a:buChar char="●"/>
            </a:pPr>
            <a:r>
              <a:rPr lang="es" sz="1100">
                <a:solidFill>
                  <a:srgbClr val="188038"/>
                </a:solidFill>
                <a:latin typeface="Roboto Mono"/>
                <a:ea typeface="Roboto Mono"/>
                <a:cs typeface="Roboto Mono"/>
                <a:sym typeface="Roboto Mono"/>
              </a:rPr>
              <a:t>torchvision</a:t>
            </a:r>
            <a:r>
              <a:rPr lang="es" sz="1100">
                <a:solidFill>
                  <a:schemeClr val="dk1"/>
                </a:solidFill>
              </a:rPr>
              <a:t>: ImageNet, ResNet, VGG, transformaciones</a:t>
            </a:r>
            <a:br>
              <a:rPr lang="es" sz="1100">
                <a:solidFill>
                  <a:schemeClr val="dk1"/>
                </a:solidFill>
              </a:rPr>
            </a:br>
            <a:endParaRPr sz="1100">
              <a:solidFill>
                <a:schemeClr val="dk1"/>
              </a:solidFill>
            </a:endParaRPr>
          </a:p>
          <a:p>
            <a:pPr indent="-287972" lvl="0" marL="457200" rtl="0" algn="l">
              <a:spcBef>
                <a:spcPts val="0"/>
              </a:spcBef>
              <a:spcAft>
                <a:spcPts val="0"/>
              </a:spcAft>
              <a:buClr>
                <a:schemeClr val="dk1"/>
              </a:buClr>
              <a:buSzPct val="100000"/>
              <a:buChar char="●"/>
            </a:pPr>
            <a:r>
              <a:rPr lang="es" sz="1100">
                <a:solidFill>
                  <a:schemeClr val="dk1"/>
                </a:solidFill>
              </a:rPr>
              <a:t>Fine-tuning: </a:t>
            </a:r>
            <a:r>
              <a:rPr lang="es" sz="1100">
                <a:solidFill>
                  <a:srgbClr val="188038"/>
                </a:solidFill>
                <a:latin typeface="Roboto Mono"/>
                <a:ea typeface="Roboto Mono"/>
                <a:cs typeface="Roboto Mono"/>
                <a:sym typeface="Roboto Mono"/>
              </a:rPr>
              <a:t>model = models.resnet18(pretrained=True)</a:t>
            </a:r>
            <a:br>
              <a:rPr lang="es" sz="1100">
                <a:solidFill>
                  <a:srgbClr val="188038"/>
                </a:solidFill>
                <a:latin typeface="Roboto Mono"/>
                <a:ea typeface="Roboto Mono"/>
                <a:cs typeface="Roboto Mono"/>
                <a:sym typeface="Roboto Mono"/>
              </a:rPr>
            </a:br>
            <a:endParaRPr sz="1100">
              <a:solidFill>
                <a:srgbClr val="188038"/>
              </a:solidFill>
              <a:latin typeface="Roboto Mono"/>
              <a:ea typeface="Roboto Mono"/>
              <a:cs typeface="Roboto Mono"/>
              <a:sym typeface="Roboto Mono"/>
            </a:endParaRPr>
          </a:p>
          <a:p>
            <a:pPr indent="0" lvl="0" marL="0" rtl="0" algn="l">
              <a:spcBef>
                <a:spcPts val="1200"/>
              </a:spcBef>
              <a:spcAft>
                <a:spcPts val="0"/>
              </a:spcAft>
              <a:buClr>
                <a:schemeClr val="dk1"/>
              </a:buClr>
              <a:buSzPct val="100000"/>
              <a:buFont typeface="Arial"/>
              <a:buNone/>
            </a:pPr>
            <a:r>
              <a:rPr b="1" lang="es" sz="1100">
                <a:solidFill>
                  <a:schemeClr val="dk1"/>
                </a:solidFill>
              </a:rPr>
              <a:t>TensorFlow</a:t>
            </a:r>
            <a:endParaRPr b="1" sz="1100">
              <a:solidFill>
                <a:schemeClr val="dk1"/>
              </a:solidFill>
            </a:endParaRPr>
          </a:p>
          <a:p>
            <a:pPr indent="-287972" lvl="0" marL="457200" rtl="0" algn="l">
              <a:spcBef>
                <a:spcPts val="1200"/>
              </a:spcBef>
              <a:spcAft>
                <a:spcPts val="0"/>
              </a:spcAft>
              <a:buClr>
                <a:schemeClr val="dk1"/>
              </a:buClr>
              <a:buSzPct val="100000"/>
              <a:buChar char="●"/>
            </a:pPr>
            <a:r>
              <a:rPr lang="es" sz="1100">
                <a:solidFill>
                  <a:schemeClr val="dk1"/>
                </a:solidFill>
              </a:rPr>
              <a:t>DL escalable (TF Serving, Lite, JS)</a:t>
            </a:r>
            <a:br>
              <a:rPr lang="es" sz="1100">
                <a:solidFill>
                  <a:schemeClr val="dk1"/>
                </a:solidFill>
              </a:rPr>
            </a:br>
            <a:endParaRPr sz="1100">
              <a:solidFill>
                <a:schemeClr val="dk1"/>
              </a:solidFill>
            </a:endParaRPr>
          </a:p>
          <a:p>
            <a:pPr indent="-287972" lvl="0" marL="457200" rtl="0" algn="l">
              <a:spcBef>
                <a:spcPts val="0"/>
              </a:spcBef>
              <a:spcAft>
                <a:spcPts val="0"/>
              </a:spcAft>
              <a:buClr>
                <a:schemeClr val="dk1"/>
              </a:buClr>
              <a:buSzPct val="100000"/>
              <a:buChar char="●"/>
            </a:pPr>
            <a:r>
              <a:rPr lang="es" sz="1100">
                <a:solidFill>
                  <a:schemeClr val="dk1"/>
                </a:solidFill>
              </a:rPr>
              <a:t>Keras: API sencilla para prototipado rápido</a:t>
            </a:r>
            <a:br>
              <a:rPr lang="es" sz="1100">
                <a:solidFill>
                  <a:schemeClr val="dk1"/>
                </a:solidFill>
              </a:rPr>
            </a:br>
            <a:endParaRPr sz="1100">
              <a:solidFill>
                <a:schemeClr val="dk1"/>
              </a:solidFill>
            </a:endParaRPr>
          </a:p>
          <a:p>
            <a:pPr indent="-287972" lvl="0" marL="457200" rtl="0" algn="l">
              <a:spcBef>
                <a:spcPts val="0"/>
              </a:spcBef>
              <a:spcAft>
                <a:spcPts val="0"/>
              </a:spcAft>
              <a:buClr>
                <a:schemeClr val="dk1"/>
              </a:buClr>
              <a:buSzPct val="100000"/>
              <a:buChar char="●"/>
            </a:pPr>
            <a:r>
              <a:rPr lang="es" sz="1100">
                <a:solidFill>
                  <a:schemeClr val="dk1"/>
                </a:solidFill>
              </a:rPr>
              <a:t>Ej: </a:t>
            </a:r>
            <a:r>
              <a:rPr lang="es" sz="1100">
                <a:solidFill>
                  <a:srgbClr val="188038"/>
                </a:solidFill>
                <a:latin typeface="Roboto Mono"/>
                <a:ea typeface="Roboto Mono"/>
                <a:cs typeface="Roboto Mono"/>
                <a:sym typeface="Roboto Mono"/>
              </a:rPr>
              <a:t>from tensorflow.keras import layers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La Relación PDI y VC: Complementariedad</a:t>
            </a:r>
            <a:endParaRPr/>
          </a:p>
        </p:txBody>
      </p:sp>
      <p:sp>
        <p:nvSpPr>
          <p:cNvPr id="119" name="Google Shape;119;p28"/>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s" sz="1200">
                <a:solidFill>
                  <a:schemeClr val="dk1"/>
                </a:solidFill>
              </a:rPr>
              <a:t>PDI actúa como paso preparatorio para tareas de VC.</a:t>
            </a:r>
            <a:endParaRPr sz="1200">
              <a:solidFill>
                <a:schemeClr val="dk1"/>
              </a:solidFill>
            </a:endParaRPr>
          </a:p>
          <a:p>
            <a:pPr indent="0" lvl="0" marL="0" rtl="0" algn="l">
              <a:spcBef>
                <a:spcPts val="1200"/>
              </a:spcBef>
              <a:spcAft>
                <a:spcPts val="0"/>
              </a:spcAft>
              <a:buClr>
                <a:schemeClr val="dk1"/>
              </a:buClr>
              <a:buSzPts val="1100"/>
              <a:buFont typeface="Arial"/>
              <a:buNone/>
            </a:pPr>
            <a:r>
              <a:rPr lang="es" sz="1200">
                <a:solidFill>
                  <a:schemeClr val="dk1"/>
                </a:solidFill>
              </a:rPr>
              <a:t>Imágenes limpias y procesadas = análisis efectivo para IA.</a:t>
            </a:r>
            <a:endParaRPr sz="1200">
              <a:solidFill>
                <a:schemeClr val="dk1"/>
              </a:solidFill>
            </a:endParaRPr>
          </a:p>
          <a:p>
            <a:pPr indent="0" lvl="0" marL="0" rtl="0" algn="l">
              <a:spcBef>
                <a:spcPts val="1200"/>
              </a:spcBef>
              <a:spcAft>
                <a:spcPts val="0"/>
              </a:spcAft>
              <a:buClr>
                <a:schemeClr val="dk1"/>
              </a:buClr>
              <a:buSzPts val="1100"/>
              <a:buFont typeface="Arial"/>
              <a:buNone/>
            </a:pPr>
            <a:r>
              <a:rPr lang="es" sz="1200">
                <a:solidFill>
                  <a:schemeClr val="dk1"/>
                </a:solidFill>
              </a:rPr>
              <a:t>Ejemplo: Reducción de ruido en PDI mejora precisión en VC.</a:t>
            </a:r>
            <a:endParaRPr sz="1200">
              <a:solidFill>
                <a:schemeClr val="dk1"/>
              </a:solidFill>
            </a:endParaRPr>
          </a:p>
          <a:p>
            <a:pPr indent="0" lvl="0" marL="0" rtl="0" algn="l">
              <a:spcBef>
                <a:spcPts val="1200"/>
              </a:spcBef>
              <a:spcAft>
                <a:spcPts val="1200"/>
              </a:spcAft>
              <a:buNone/>
            </a:pPr>
            <a:r>
              <a:rPr b="1" lang="es" sz="1200">
                <a:solidFill>
                  <a:schemeClr val="dk1"/>
                </a:solidFill>
              </a:rPr>
              <a:t>Analogía:</a:t>
            </a:r>
            <a:r>
              <a:rPr lang="es" sz="1200">
                <a:solidFill>
                  <a:schemeClr val="dk1"/>
                </a:solidFill>
              </a:rPr>
              <a:t> PDI prepara la materia prima (imágenes), VC analiza la materia prima para decisiones. </a:t>
            </a:r>
            <a:endParaRPr sz="1900"/>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4" name="Shape 324"/>
        <p:cNvGrpSpPr/>
        <p:nvPr/>
      </p:nvGrpSpPr>
      <p:grpSpPr>
        <a:xfrm>
          <a:off x="0" y="0"/>
          <a:ext cx="0" cy="0"/>
          <a:chOff x="0" y="0"/>
          <a:chExt cx="0" cy="0"/>
        </a:xfrm>
      </p:grpSpPr>
      <p:sp>
        <p:nvSpPr>
          <p:cNvPr id="325" name="Google Shape;325;p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Herramientas Clave para PDI y VC</a:t>
            </a:r>
            <a:endParaRPr/>
          </a:p>
        </p:txBody>
      </p:sp>
      <p:sp>
        <p:nvSpPr>
          <p:cNvPr id="326" name="Google Shape;326;p6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1200"/>
              </a:spcBef>
              <a:spcAft>
                <a:spcPts val="0"/>
              </a:spcAft>
              <a:buNone/>
            </a:pPr>
            <a:r>
              <a:rPr b="1" lang="es" sz="1100">
                <a:solidFill>
                  <a:schemeClr val="dk1"/>
                </a:solidFill>
              </a:rPr>
              <a:t>Hugging Face</a:t>
            </a:r>
            <a:endParaRPr b="1" sz="1100">
              <a:solidFill>
                <a:schemeClr val="dk1"/>
              </a:solidFill>
            </a:endParaRPr>
          </a:p>
          <a:p>
            <a:pPr indent="-298450" lvl="0" marL="457200" rtl="0" algn="l">
              <a:spcBef>
                <a:spcPts val="1200"/>
              </a:spcBef>
              <a:spcAft>
                <a:spcPts val="0"/>
              </a:spcAft>
              <a:buClr>
                <a:schemeClr val="dk1"/>
              </a:buClr>
              <a:buSzPts val="1100"/>
              <a:buChar char="●"/>
            </a:pPr>
            <a:r>
              <a:rPr lang="es" sz="1100">
                <a:solidFill>
                  <a:schemeClr val="dk1"/>
                </a:solidFill>
              </a:rPr>
              <a:t>Model Hub: Transformers (ViT, DETR), Diffusers</a:t>
            </a:r>
            <a:br>
              <a:rPr lang="es" sz="1100">
                <a:solidFill>
                  <a:schemeClr val="dk1"/>
                </a:solidFill>
              </a:rPr>
            </a:br>
            <a:endParaRPr sz="1100">
              <a:solidFill>
                <a:schemeClr val="dk1"/>
              </a:solidFill>
            </a:endParaRPr>
          </a:p>
          <a:p>
            <a:pPr indent="-298450" lvl="0" marL="457200" rtl="0" algn="l">
              <a:spcBef>
                <a:spcPts val="0"/>
              </a:spcBef>
              <a:spcAft>
                <a:spcPts val="0"/>
              </a:spcAft>
              <a:buClr>
                <a:schemeClr val="dk1"/>
              </a:buClr>
              <a:buSzPts val="1100"/>
              <a:buChar char="●"/>
            </a:pPr>
            <a:r>
              <a:rPr lang="es" sz="1100">
                <a:solidFill>
                  <a:schemeClr val="dk1"/>
                </a:solidFill>
              </a:rPr>
              <a:t>Acceso fácil a SOTA (State-of-the-Art) multimodal</a:t>
            </a:r>
            <a:br>
              <a:rPr lang="es" sz="1100">
                <a:solidFill>
                  <a:schemeClr val="dk1"/>
                </a:solidFill>
              </a:rPr>
            </a:br>
            <a:endParaRPr sz="1100">
              <a:solidFill>
                <a:schemeClr val="dk1"/>
              </a:solidFill>
            </a:endParaRPr>
          </a:p>
          <a:p>
            <a:pPr indent="-298450" lvl="0" marL="457200" rtl="0" algn="l">
              <a:spcBef>
                <a:spcPts val="0"/>
              </a:spcBef>
              <a:spcAft>
                <a:spcPts val="0"/>
              </a:spcAft>
              <a:buClr>
                <a:schemeClr val="dk1"/>
              </a:buClr>
              <a:buSzPts val="1100"/>
              <a:buChar char="●"/>
            </a:pPr>
            <a:r>
              <a:rPr lang="es" sz="1100">
                <a:solidFill>
                  <a:schemeClr val="dk1"/>
                </a:solidFill>
              </a:rPr>
              <a:t>Pipeline: </a:t>
            </a:r>
            <a:r>
              <a:rPr lang="es" sz="1100">
                <a:solidFill>
                  <a:srgbClr val="188038"/>
                </a:solidFill>
                <a:latin typeface="Roboto Mono"/>
                <a:ea typeface="Roboto Mono"/>
                <a:cs typeface="Roboto Mono"/>
                <a:sym typeface="Roboto Mono"/>
              </a:rPr>
              <a:t>pipeline("image-classification")</a:t>
            </a:r>
            <a:br>
              <a:rPr lang="es" sz="1100">
                <a:solidFill>
                  <a:srgbClr val="188038"/>
                </a:solidFill>
                <a:latin typeface="Roboto Mono"/>
                <a:ea typeface="Roboto Mono"/>
                <a:cs typeface="Roboto Mono"/>
                <a:sym typeface="Roboto Mono"/>
              </a:rPr>
            </a:br>
            <a:endParaRPr sz="1100">
              <a:solidFill>
                <a:srgbClr val="188038"/>
              </a:solidFill>
              <a:latin typeface="Roboto Mono"/>
              <a:ea typeface="Roboto Mono"/>
              <a:cs typeface="Roboto Mono"/>
              <a:sym typeface="Roboto Mono"/>
            </a:endParaRPr>
          </a:p>
          <a:p>
            <a:pPr indent="0" lvl="0" marL="0" rtl="0" algn="l">
              <a:spcBef>
                <a:spcPts val="1200"/>
              </a:spcBef>
              <a:spcAft>
                <a:spcPts val="0"/>
              </a:spcAft>
              <a:buNone/>
            </a:pPr>
            <a:r>
              <a:rPr b="1" lang="es" sz="1100">
                <a:solidFill>
                  <a:schemeClr val="dk1"/>
                </a:solidFill>
              </a:rPr>
              <a:t>Gradio</a:t>
            </a:r>
            <a:endParaRPr b="1" sz="1100">
              <a:solidFill>
                <a:schemeClr val="dk1"/>
              </a:solidFill>
            </a:endParaRPr>
          </a:p>
          <a:p>
            <a:pPr indent="-298450" lvl="0" marL="457200" rtl="0" algn="l">
              <a:spcBef>
                <a:spcPts val="1200"/>
              </a:spcBef>
              <a:spcAft>
                <a:spcPts val="0"/>
              </a:spcAft>
              <a:buClr>
                <a:schemeClr val="dk1"/>
              </a:buClr>
              <a:buSzPts val="1100"/>
              <a:buChar char="●"/>
            </a:pPr>
            <a:r>
              <a:rPr lang="es" sz="1100">
                <a:solidFill>
                  <a:schemeClr val="dk1"/>
                </a:solidFill>
              </a:rPr>
              <a:t>Demos web interactivas sin front-end</a:t>
            </a:r>
            <a:br>
              <a:rPr lang="es" sz="1100">
                <a:solidFill>
                  <a:schemeClr val="dk1"/>
                </a:solidFill>
              </a:rPr>
            </a:br>
            <a:endParaRPr sz="1100">
              <a:solidFill>
                <a:schemeClr val="dk1"/>
              </a:solidFill>
            </a:endParaRPr>
          </a:p>
          <a:p>
            <a:pPr indent="-298450" lvl="0" marL="457200" rtl="0" algn="l">
              <a:spcBef>
                <a:spcPts val="0"/>
              </a:spcBef>
              <a:spcAft>
                <a:spcPts val="0"/>
              </a:spcAft>
              <a:buClr>
                <a:schemeClr val="dk1"/>
              </a:buClr>
              <a:buSzPts val="1100"/>
              <a:buChar char="●"/>
            </a:pPr>
            <a:r>
              <a:rPr lang="es" sz="1100">
                <a:solidFill>
                  <a:srgbClr val="188038"/>
                </a:solidFill>
                <a:latin typeface="Roboto Mono"/>
                <a:ea typeface="Roboto Mono"/>
                <a:cs typeface="Roboto Mono"/>
                <a:sym typeface="Roboto Mono"/>
              </a:rPr>
              <a:t>gr.Interface</a:t>
            </a:r>
            <a:r>
              <a:rPr lang="es" sz="1100">
                <a:solidFill>
                  <a:schemeClr val="dk1"/>
                </a:solidFill>
              </a:rPr>
              <a:t> y </a:t>
            </a:r>
            <a:r>
              <a:rPr lang="es" sz="1100">
                <a:solidFill>
                  <a:srgbClr val="188038"/>
                </a:solidFill>
                <a:latin typeface="Roboto Mono"/>
                <a:ea typeface="Roboto Mono"/>
                <a:cs typeface="Roboto Mono"/>
                <a:sym typeface="Roboto Mono"/>
              </a:rPr>
              <a:t>gr.Blocks</a:t>
            </a:r>
            <a:br>
              <a:rPr lang="es" sz="1100">
                <a:solidFill>
                  <a:srgbClr val="188038"/>
                </a:solidFill>
                <a:latin typeface="Roboto Mono"/>
                <a:ea typeface="Roboto Mono"/>
                <a:cs typeface="Roboto Mono"/>
                <a:sym typeface="Roboto Mono"/>
              </a:rPr>
            </a:br>
            <a:endParaRPr sz="1100">
              <a:solidFill>
                <a:srgbClr val="188038"/>
              </a:solidFill>
              <a:latin typeface="Roboto Mono"/>
              <a:ea typeface="Roboto Mono"/>
              <a:cs typeface="Roboto Mono"/>
              <a:sym typeface="Roboto Mono"/>
            </a:endParaRPr>
          </a:p>
          <a:p>
            <a:pPr indent="-298450" lvl="0" marL="457200" rtl="0" algn="l">
              <a:spcBef>
                <a:spcPts val="0"/>
              </a:spcBef>
              <a:spcAft>
                <a:spcPts val="0"/>
              </a:spcAft>
              <a:buClr>
                <a:schemeClr val="dk1"/>
              </a:buClr>
              <a:buSzPts val="1100"/>
              <a:buChar char="●"/>
            </a:pPr>
            <a:r>
              <a:rPr lang="es" sz="1100">
                <a:solidFill>
                  <a:schemeClr val="dk1"/>
                </a:solidFill>
              </a:rPr>
              <a:t>Ej: </a:t>
            </a:r>
            <a:r>
              <a:rPr lang="es" sz="1100">
                <a:solidFill>
                  <a:srgbClr val="188038"/>
                </a:solidFill>
                <a:latin typeface="Roboto Mono"/>
                <a:ea typeface="Roboto Mono"/>
                <a:cs typeface="Roboto Mono"/>
                <a:sym typeface="Roboto Mono"/>
              </a:rPr>
              <a:t>gr.Interface(fn=predict, inputs="image", outputs="label").launch()</a:t>
            </a:r>
            <a:endParaRPr b="1" sz="1100">
              <a:solidFill>
                <a:schemeClr val="dk1"/>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6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Recapitulación</a:t>
            </a:r>
            <a:endParaRPr/>
          </a:p>
        </p:txBody>
      </p:sp>
      <p:sp>
        <p:nvSpPr>
          <p:cNvPr id="332" name="Google Shape;332;p65"/>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311150" lvl="0" marL="457200" rtl="0" algn="l">
              <a:lnSpc>
                <a:spcPct val="200000"/>
              </a:lnSpc>
              <a:spcBef>
                <a:spcPts val="0"/>
              </a:spcBef>
              <a:spcAft>
                <a:spcPts val="0"/>
              </a:spcAft>
              <a:buClr>
                <a:schemeClr val="dk1"/>
              </a:buClr>
              <a:buSzPts val="1300"/>
              <a:buChar char="●"/>
            </a:pPr>
            <a:r>
              <a:rPr lang="es" sz="1300">
                <a:solidFill>
                  <a:schemeClr val="dk1"/>
                </a:solidFill>
              </a:rPr>
              <a:t>Del PDI (manipulación) a la VC (interpretación).</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Fundamentos neuronales (kernels impares).</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La evolución de las CNNs: LeNet -&gt; AlexNet -&gt; VGG -&gt; ResNet.</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Hacia la IA Generativa (Difusión) y Multimodal (VLMs con CLIP).</a:t>
            </a:r>
            <a:endParaRPr sz="1300">
              <a:solidFill>
                <a:schemeClr val="dk1"/>
              </a:solidFill>
            </a:endParaRPr>
          </a:p>
          <a:p>
            <a:pPr indent="-311150" lvl="0" marL="457200" rtl="0" algn="l">
              <a:lnSpc>
                <a:spcPct val="200000"/>
              </a:lnSpc>
              <a:spcBef>
                <a:spcPts val="0"/>
              </a:spcBef>
              <a:spcAft>
                <a:spcPts val="0"/>
              </a:spcAft>
              <a:buClr>
                <a:schemeClr val="dk1"/>
              </a:buClr>
              <a:buSzPts val="1300"/>
              <a:buChar char="●"/>
            </a:pPr>
            <a:r>
              <a:rPr lang="es" sz="1300">
                <a:solidFill>
                  <a:schemeClr val="dk1"/>
                </a:solidFill>
              </a:rPr>
              <a:t>Herramientas prácticas (OpenCV, PyTorch/TF, HF, Gradio).</a:t>
            </a:r>
            <a:endParaRPr sz="1300">
              <a:solidFill>
                <a:schemeClr val="dk1"/>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6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Temas Transversales y Conexiones</a:t>
            </a:r>
            <a:endParaRPr/>
          </a:p>
        </p:txBody>
      </p:sp>
      <p:sp>
        <p:nvSpPr>
          <p:cNvPr id="338" name="Google Shape;338;p66"/>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PDI como Cimiento:</a:t>
            </a:r>
            <a:r>
              <a:rPr lang="es" sz="1300">
                <a:solidFill>
                  <a:schemeClr val="dk1"/>
                </a:solidFill>
              </a:rPr>
              <a:t> Crucial para sistemas de VC robustos.</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Aprendizaje Jerárquico:</a:t>
            </a:r>
            <a:r>
              <a:rPr lang="es" sz="1300">
                <a:solidFill>
                  <a:schemeClr val="dk1"/>
                </a:solidFill>
              </a:rPr>
              <a:t> Propiedad central de CNNs para extracción de características.</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Grandes Datos y Preentrenamiento:</a:t>
            </a:r>
            <a:r>
              <a:rPr lang="es" sz="1300">
                <a:solidFill>
                  <a:schemeClr val="dk1"/>
                </a:solidFill>
              </a:rPr>
              <a:t> Clave para modelos modernos y aprendizaje por transferencia.</a:t>
            </a:r>
            <a:endParaRPr sz="1300">
              <a:solidFill>
                <a:schemeClr val="dk1"/>
              </a:solidFill>
            </a:endParaRPr>
          </a:p>
          <a:p>
            <a:pPr indent="0" lvl="0" marL="0" rtl="0" algn="l">
              <a:spcBef>
                <a:spcPts val="1200"/>
              </a:spcBef>
              <a:spcAft>
                <a:spcPts val="0"/>
              </a:spcAft>
              <a:buClr>
                <a:schemeClr val="dk1"/>
              </a:buClr>
              <a:buSzPts val="1100"/>
              <a:buFont typeface="Arial"/>
              <a:buNone/>
            </a:pPr>
            <a:r>
              <a:rPr b="1" lang="es" sz="1300">
                <a:solidFill>
                  <a:schemeClr val="dk1"/>
                </a:solidFill>
              </a:rPr>
              <a:t>Eficiencia vs. Rendimiento:</a:t>
            </a:r>
            <a:r>
              <a:rPr lang="es" sz="1300">
                <a:solidFill>
                  <a:schemeClr val="dk1"/>
                </a:solidFill>
              </a:rPr>
              <a:t> Compromisos constantes en el diseño de modelos.</a:t>
            </a:r>
            <a:endParaRPr sz="1300">
              <a:solidFill>
                <a:schemeClr val="dk1"/>
              </a:solidFill>
            </a:endParaRPr>
          </a:p>
          <a:p>
            <a:pPr indent="0" lvl="0" marL="0" rtl="0" algn="l">
              <a:spcBef>
                <a:spcPts val="1200"/>
              </a:spcBef>
              <a:spcAft>
                <a:spcPts val="1200"/>
              </a:spcAft>
              <a:buNone/>
            </a:pPr>
            <a:r>
              <a:rPr b="1" lang="es" sz="1300">
                <a:solidFill>
                  <a:schemeClr val="dk1"/>
                </a:solidFill>
              </a:rPr>
              <a:t>Modularidad y Reutilización:</a:t>
            </a:r>
            <a:r>
              <a:rPr lang="es" sz="1300">
                <a:solidFill>
                  <a:schemeClr val="dk1"/>
                </a:solidFill>
              </a:rPr>
              <a:t> Construcción de sistemas complejos a partir de módulos preentrenados. </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67"/>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s"/>
              <a:t>Bonus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pic>
        <p:nvPicPr>
          <p:cNvPr id="348" name="Google Shape;348;p68" title="VID_20231123_115912203.mp4">
            <a:hlinkClick r:id="rId3"/>
          </p:cNvPr>
          <p:cNvPicPr preferRelativeResize="0"/>
          <p:nvPr/>
        </p:nvPicPr>
        <p:blipFill>
          <a:blip r:embed="rId4">
            <a:alphaModFix/>
          </a:blip>
          <a:stretch>
            <a:fillRect/>
          </a:stretch>
        </p:blipFill>
        <p:spPr>
          <a:xfrm>
            <a:off x="1573838" y="323125"/>
            <a:ext cx="5996326" cy="44972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8"/>
                                        </p:tgtEl>
                                        <p:attrNameLst>
                                          <p:attrName>style.visibility</p:attrName>
                                        </p:attrNameLst>
                                      </p:cBhvr>
                                      <p:to>
                                        <p:strVal val="visible"/>
                                      </p:to>
                                    </p:set>
                                    <p:animEffect filter="fade" transition="in">
                                      <p:cBhvr>
                                        <p:cTn dur="1000"/>
                                        <p:tgtEl>
                                          <p:spTgt spid="34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9"/>
          <p:cNvPicPr preferRelativeResize="0"/>
          <p:nvPr/>
        </p:nvPicPr>
        <p:blipFill>
          <a:blip r:embed="rId3">
            <a:alphaModFix/>
          </a:blip>
          <a:stretch>
            <a:fillRect/>
          </a:stretch>
        </p:blipFill>
        <p:spPr>
          <a:xfrm>
            <a:off x="2152650" y="152400"/>
            <a:ext cx="4838700" cy="48387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Repaso de Fundamentos Neuronales: Kernels Impares</a:t>
            </a:r>
            <a:endParaRPr/>
          </a:p>
        </p:txBody>
      </p:sp>
      <p:sp>
        <p:nvSpPr>
          <p:cNvPr id="130" name="Google Shape;130;p30"/>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300">
                <a:solidFill>
                  <a:schemeClr val="dk1"/>
                </a:solidFill>
              </a:rPr>
              <a:t>¿Por qué Kernels de Tamaño Impar (ej. 3x3)?</a:t>
            </a:r>
            <a:endParaRPr b="1" sz="1300">
              <a:solidFill>
                <a:schemeClr val="dk1"/>
              </a:solidFill>
            </a:endParaRPr>
          </a:p>
          <a:p>
            <a:pPr indent="-311150" lvl="0" marL="457200" rtl="0" algn="l">
              <a:spcBef>
                <a:spcPts val="1200"/>
              </a:spcBef>
              <a:spcAft>
                <a:spcPts val="0"/>
              </a:spcAft>
              <a:buClr>
                <a:schemeClr val="dk1"/>
              </a:buClr>
              <a:buSzPts val="1300"/>
              <a:buChar char="●"/>
            </a:pPr>
            <a:r>
              <a:rPr b="1" lang="es" sz="1300">
                <a:solidFill>
                  <a:schemeClr val="dk1"/>
                </a:solidFill>
              </a:rPr>
              <a:t>Simetría y Centro Definido:</a:t>
            </a:r>
            <a:r>
              <a:rPr lang="es" sz="1300">
                <a:solidFill>
                  <a:schemeClr val="dk1"/>
                </a:solidFill>
              </a:rPr>
              <a:t> Permiten centrar el filtro sobre un píxel, campo receptivo equilibrado.</a:t>
            </a:r>
            <a:endParaRPr sz="1300">
              <a:solidFill>
                <a:schemeClr val="dk1"/>
              </a:solidFill>
            </a:endParaRPr>
          </a:p>
          <a:p>
            <a:pPr indent="-311150" lvl="0" marL="457200" rtl="0" algn="l">
              <a:spcBef>
                <a:spcPts val="0"/>
              </a:spcBef>
              <a:spcAft>
                <a:spcPts val="0"/>
              </a:spcAft>
              <a:buClr>
                <a:schemeClr val="dk1"/>
              </a:buClr>
              <a:buSzPts val="1300"/>
              <a:buChar char="●"/>
            </a:pPr>
            <a:r>
              <a:rPr b="1" lang="es" sz="1300">
                <a:solidFill>
                  <a:schemeClr val="dk1"/>
                </a:solidFill>
              </a:rPr>
              <a:t>Eficiencia:</a:t>
            </a:r>
            <a:r>
              <a:rPr lang="es" sz="1300">
                <a:solidFill>
                  <a:schemeClr val="dk1"/>
                </a:solidFill>
              </a:rPr>
              <a:t> Múltiples 3x3 replican campos receptivos de kernels más grandes con menos parámetros.</a:t>
            </a:r>
            <a:br>
              <a:rPr lang="es" sz="1300">
                <a:solidFill>
                  <a:schemeClr val="dk1"/>
                </a:solidFill>
              </a:rPr>
            </a:br>
            <a:endParaRPr sz="1300">
              <a:solidFill>
                <a:schemeClr val="dk1"/>
              </a:solidFill>
            </a:endParaRPr>
          </a:p>
          <a:p>
            <a:pPr indent="0" lvl="0" marL="457200" rtl="0" algn="l">
              <a:spcBef>
                <a:spcPts val="1200"/>
              </a:spcBef>
              <a:spcAft>
                <a:spcPts val="0"/>
              </a:spcAft>
              <a:buNone/>
            </a:pPr>
            <a:r>
              <a:rPr i="1" lang="es" sz="1300">
                <a:solidFill>
                  <a:schemeClr val="dk1"/>
                </a:solidFill>
              </a:rPr>
              <a:t>Ej: Dos 3x3 (18 pesos) vs. un 5x5 (25 pesos). Tres 3x3 (27 pesos) vs. un 7x7 (49 pesos).</a:t>
            </a:r>
            <a:endParaRPr i="1" sz="1300">
              <a:solidFill>
                <a:schemeClr val="dk1"/>
              </a:solidFill>
            </a:endParaRPr>
          </a:p>
          <a:p>
            <a:pPr indent="0" lvl="0" marL="457200" rtl="0" algn="l">
              <a:spcBef>
                <a:spcPts val="1200"/>
              </a:spcBef>
              <a:spcAft>
                <a:spcPts val="0"/>
              </a:spcAft>
              <a:buNone/>
            </a:pPr>
            <a:r>
              <a:t/>
            </a:r>
            <a:endParaRPr sz="1300">
              <a:solidFill>
                <a:schemeClr val="dk1"/>
              </a:solidFill>
            </a:endParaRPr>
          </a:p>
          <a:p>
            <a:pPr indent="-311150" lvl="0" marL="457200" rtl="0" algn="l">
              <a:spcBef>
                <a:spcPts val="1200"/>
              </a:spcBef>
              <a:spcAft>
                <a:spcPts val="0"/>
              </a:spcAft>
              <a:buClr>
                <a:schemeClr val="dk1"/>
              </a:buClr>
              <a:buSzPts val="1300"/>
              <a:buChar char="●"/>
            </a:pPr>
            <a:r>
              <a:rPr b="1" lang="es" sz="1300">
                <a:solidFill>
                  <a:schemeClr val="dk1"/>
                </a:solidFill>
              </a:rPr>
              <a:t>No Linealidad:</a:t>
            </a:r>
            <a:r>
              <a:rPr lang="es" sz="1300">
                <a:solidFill>
                  <a:schemeClr val="dk1"/>
                </a:solidFill>
              </a:rPr>
              <a:t> Cada capa con 3x3 + ReLU aumenta la no linealidad general de la red. </a:t>
            </a:r>
            <a:endParaRPr sz="2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31"/>
          <p:cNvPicPr preferRelativeResize="0"/>
          <p:nvPr/>
        </p:nvPicPr>
        <p:blipFill>
          <a:blip r:embed="rId3">
            <a:alphaModFix/>
          </a:blip>
          <a:stretch>
            <a:fillRect/>
          </a:stretch>
        </p:blipFill>
        <p:spPr>
          <a:xfrm>
            <a:off x="2309813" y="1952625"/>
            <a:ext cx="4524375" cy="1238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Componentes Clave de las CNNs</a:t>
            </a:r>
            <a:endParaRPr/>
          </a:p>
        </p:txBody>
      </p:sp>
      <p:sp>
        <p:nvSpPr>
          <p:cNvPr id="141" name="Google Shape;141;p32"/>
          <p:cNvSpPr txBox="1"/>
          <p:nvPr>
            <p:ph idx="1" type="body"/>
          </p:nvPr>
        </p:nvSpPr>
        <p:spPr>
          <a:xfrm>
            <a:off x="311700" y="1152475"/>
            <a:ext cx="8520600" cy="3416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b="1" lang="es" sz="1100">
                <a:solidFill>
                  <a:schemeClr val="dk1"/>
                </a:solidFill>
              </a:rPr>
              <a:t>Capas Convolucionales:</a:t>
            </a:r>
            <a:r>
              <a:rPr lang="es" sz="1100">
                <a:solidFill>
                  <a:schemeClr val="dk1"/>
                </a:solidFill>
              </a:rPr>
              <a:t> Corazón de las CNNs, aplican filtros, pesos compartidos, campos receptivos locales.</a:t>
            </a:r>
            <a:endParaRPr sz="1100">
              <a:solidFill>
                <a:schemeClr val="dk1"/>
              </a:solidFill>
            </a:endParaRPr>
          </a:p>
          <a:p>
            <a:pPr indent="0" lvl="0" marL="0" rtl="0" algn="l">
              <a:spcBef>
                <a:spcPts val="1200"/>
              </a:spcBef>
              <a:spcAft>
                <a:spcPts val="0"/>
              </a:spcAft>
              <a:buClr>
                <a:schemeClr val="dk1"/>
              </a:buClr>
              <a:buSzPts val="1100"/>
              <a:buFont typeface="Arial"/>
              <a:buNone/>
            </a:pPr>
            <a:r>
              <a:rPr b="1" lang="es" sz="1100">
                <a:solidFill>
                  <a:schemeClr val="dk1"/>
                </a:solidFill>
              </a:rPr>
              <a:t>Funciones de Activación (ReLU):</a:t>
            </a:r>
            <a:r>
              <a:rPr lang="es" sz="1100">
                <a:solidFill>
                  <a:schemeClr val="dk1"/>
                </a:solidFill>
              </a:rPr>
              <a:t> f(x)=max(0,x), estándar, mitiga gradiente evanescente, acelera entrenamiento.</a:t>
            </a:r>
            <a:endParaRPr sz="1100">
              <a:solidFill>
                <a:schemeClr val="dk1"/>
              </a:solidFill>
            </a:endParaRPr>
          </a:p>
          <a:p>
            <a:pPr indent="0" lvl="0" marL="0" rtl="0" algn="l">
              <a:spcBef>
                <a:spcPts val="1200"/>
              </a:spcBef>
              <a:spcAft>
                <a:spcPts val="0"/>
              </a:spcAft>
              <a:buClr>
                <a:schemeClr val="dk1"/>
              </a:buClr>
              <a:buSzPts val="1100"/>
              <a:buFont typeface="Arial"/>
              <a:buNone/>
            </a:pPr>
            <a:r>
              <a:rPr b="1" lang="es" sz="1100">
                <a:solidFill>
                  <a:schemeClr val="dk1"/>
                </a:solidFill>
              </a:rPr>
              <a:t>Capas de Agrupación (Pooling):</a:t>
            </a:r>
            <a:r>
              <a:rPr lang="es" sz="1100">
                <a:solidFill>
                  <a:schemeClr val="dk1"/>
                </a:solidFill>
              </a:rPr>
              <a:t> Reducen dimensionalidad espacial, controlan sobreajuste (Max/Average Pooling).</a:t>
            </a:r>
            <a:endParaRPr sz="1100">
              <a:solidFill>
                <a:schemeClr val="dk1"/>
              </a:solidFill>
            </a:endParaRPr>
          </a:p>
          <a:p>
            <a:pPr indent="0" lvl="0" marL="0" rtl="0" algn="l">
              <a:spcBef>
                <a:spcPts val="1200"/>
              </a:spcBef>
              <a:spcAft>
                <a:spcPts val="1200"/>
              </a:spcAft>
              <a:buNone/>
            </a:pPr>
            <a:r>
              <a:rPr b="1" lang="es" sz="1100">
                <a:solidFill>
                  <a:schemeClr val="dk1"/>
                </a:solidFill>
              </a:rPr>
              <a:t>Capas Totalmente Conectadas (FC):</a:t>
            </a:r>
            <a:r>
              <a:rPr lang="es" sz="1100">
                <a:solidFill>
                  <a:schemeClr val="dk1"/>
                </a:solidFill>
              </a:rPr>
              <a:t> Clasificación final.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33"/>
          <p:cNvPicPr preferRelativeResize="0"/>
          <p:nvPr/>
        </p:nvPicPr>
        <p:blipFill>
          <a:blip r:embed="rId3">
            <a:alphaModFix/>
          </a:blip>
          <a:stretch>
            <a:fillRect/>
          </a:stretch>
        </p:blipFill>
        <p:spPr>
          <a:xfrm>
            <a:off x="2133600" y="1947863"/>
            <a:ext cx="4876800" cy="1247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